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notesMaster" Target="notesMasters/notesMaster1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Relationship Id="rId3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image" Target="../media/image-1-2.jpg"/><Relationship Id="rId3" Type="http://schemas.openxmlformats.org/officeDocument/2006/relationships/image" Target="../media/image-1-3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3-1.jpg"/><Relationship Id="rId2" Type="http://schemas.openxmlformats.org/officeDocument/2006/relationships/image" Target="../media/image-3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Dental Clinic and Lab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35040" y="0"/>
            <a:ext cx="615665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4" name="Text 1"/>
          <p:cNvSpPr/>
          <p:nvPr/>
        </p:nvSpPr>
        <p:spPr>
          <a:xfrm>
            <a:off x="685800" y="548640"/>
            <a:ext cx="5120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Module 8 · Dental Health Technology Pathway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58368" y="1371600"/>
            <a:ext cx="521208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Dental Clinic and Lab</a:t>
            </a:r>
            <a:endParaRPr lang="en-US" sz="4400" dirty="0"/>
          </a:p>
        </p:txBody>
      </p:sp>
      <p:sp>
        <p:nvSpPr>
          <p:cNvPr id="6" name="Text 3"/>
          <p:cNvSpPr/>
          <p:nvPr/>
        </p:nvSpPr>
        <p:spPr>
          <a:xfrm>
            <a:off x="685800" y="3474720"/>
            <a:ext cx="50292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Four class periods: the team, training, the workweek, and fit.</a:t>
            </a:r>
            <a:endParaRPr lang="en-US" sz="2200" dirty="0"/>
          </a:p>
        </p:txBody>
      </p:sp>
      <p:pic>
        <p:nvPicPr>
          <p:cNvPr id="7" name="Image 1" descr="Marisol Vega, Registered dental assistant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4343400"/>
            <a:ext cx="1280160" cy="1463040"/>
          </a:xfrm>
          <a:prstGeom prst="rect">
            <a:avLst/>
          </a:prstGeom>
        </p:spPr>
      </p:pic>
      <p:pic>
        <p:nvPicPr>
          <p:cNvPr id="8" name="Image 2" descr="Nico Alvarez, Dental assisting student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3120" y="4343400"/>
            <a:ext cx="1280160" cy="1463040"/>
          </a:xfrm>
          <a:prstGeom prst="rect">
            <a:avLst/>
          </a:prstGeom>
        </p:spPr>
      </p:pic>
      <p:sp>
        <p:nvSpPr>
          <p:cNvPr id="9" name="Shape 4"/>
          <p:cNvSpPr/>
          <p:nvPr/>
        </p:nvSpPr>
        <p:spPr>
          <a:xfrm>
            <a:off x="685800" y="5806440"/>
            <a:ext cx="2697480" cy="438912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0" name="Text 5"/>
          <p:cNvSpPr/>
          <p:nvPr/>
        </p:nvSpPr>
        <p:spPr>
          <a:xfrm>
            <a:off x="777240" y="5806440"/>
            <a:ext cx="25603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Marisol + Nico</a:t>
            </a:r>
            <a:endParaRPr lang="en-US" sz="2000" dirty="0"/>
          </a:p>
        </p:txBody>
      </p:sp>
      <p:sp>
        <p:nvSpPr>
          <p:cNvPr id="11" name="Text 6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77724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Stop question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731520" y="1371600"/>
            <a:ext cx="694944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What happens before the chair that helps a patient feel safe?</a:t>
            </a:r>
            <a:endParaRPr lang="en-US" sz="4400" dirty="0"/>
          </a:p>
        </p:txBody>
      </p:sp>
      <p:sp>
        <p:nvSpPr>
          <p:cNvPr id="5" name="Text 3"/>
          <p:cNvSpPr/>
          <p:nvPr/>
        </p:nvSpPr>
        <p:spPr>
          <a:xfrm>
            <a:off x="731520" y="4709160"/>
            <a:ext cx="69494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Collect clues in every unit. We answer it together in Unit 4.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8229600" y="1417320"/>
            <a:ext cx="3017520" cy="301752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/>
        </p:spPr>
      </p:sp>
      <p:pic>
        <p:nvPicPr>
          <p:cNvPr id="7" name="Image 0" descr="Stop stamp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58200" y="2214880"/>
            <a:ext cx="2560320" cy="142240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66928" y="6464808"/>
            <a:ext cx="8686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8 · Dental Clinic and Lab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Stop agenda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10607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Four class periods. One stop.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685800" y="2148840"/>
            <a:ext cx="2558034" cy="603504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5" name="Text 3"/>
          <p:cNvSpPr/>
          <p:nvPr/>
        </p:nvSpPr>
        <p:spPr>
          <a:xfrm>
            <a:off x="868680" y="2148840"/>
            <a:ext cx="228371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Period 1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685800" y="2752344"/>
            <a:ext cx="2558034" cy="329184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68680" y="2926080"/>
            <a:ext cx="219227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Meet the team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868680" y="3931920"/>
            <a:ext cx="219227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D1.1</a:t>
            </a:r>
            <a:endParaRPr lang="en-US" sz="20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Exit ticket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3445002" y="2148840"/>
            <a:ext cx="2558034" cy="603504"/>
          </a:xfrm>
          <a:prstGeom prst="rect">
            <a:avLst/>
          </a:prstGeom>
          <a:solidFill>
            <a:srgbClr val="7BAED4"/>
          </a:solidFill>
          <a:ln/>
        </p:spPr>
      </p:sp>
      <p:sp>
        <p:nvSpPr>
          <p:cNvPr id="10" name="Text 8"/>
          <p:cNvSpPr/>
          <p:nvPr/>
        </p:nvSpPr>
        <p:spPr>
          <a:xfrm>
            <a:off x="3627882" y="2148840"/>
            <a:ext cx="228371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Period 2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3445002" y="2752344"/>
            <a:ext cx="2558034" cy="329184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627882" y="2926080"/>
            <a:ext cx="219227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Training week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3627882" y="3931920"/>
            <a:ext cx="219227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D2.1</a:t>
            </a:r>
            <a:endParaRPr lang="en-US" sz="20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Exit ticket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6204204" y="2148840"/>
            <a:ext cx="2558034" cy="603504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5" name="Text 13"/>
          <p:cNvSpPr/>
          <p:nvPr/>
        </p:nvSpPr>
        <p:spPr>
          <a:xfrm>
            <a:off x="6387084" y="2148840"/>
            <a:ext cx="228371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Period 3</a:t>
            </a:r>
            <a:endParaRPr lang="en-US" sz="2200" dirty="0"/>
          </a:p>
        </p:txBody>
      </p:sp>
      <p:sp>
        <p:nvSpPr>
          <p:cNvPr id="16" name="Shape 14"/>
          <p:cNvSpPr/>
          <p:nvPr/>
        </p:nvSpPr>
        <p:spPr>
          <a:xfrm>
            <a:off x="6204204" y="2752344"/>
            <a:ext cx="2558034" cy="329184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387084" y="2926080"/>
            <a:ext cx="219227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workweek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6387084" y="3931920"/>
            <a:ext cx="219227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D3.1</a:t>
            </a:r>
            <a:endParaRPr lang="en-US" sz="20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D3.2</a:t>
            </a:r>
            <a:endParaRPr lang="en-US" sz="20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D3.3</a:t>
            </a:r>
            <a:endParaRPr lang="en-US" sz="20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Exit ticket</a:t>
            </a:r>
            <a:endParaRPr lang="en-US" sz="2000" dirty="0"/>
          </a:p>
        </p:txBody>
      </p:sp>
      <p:sp>
        <p:nvSpPr>
          <p:cNvPr id="19" name="Shape 17"/>
          <p:cNvSpPr/>
          <p:nvPr/>
        </p:nvSpPr>
        <p:spPr>
          <a:xfrm>
            <a:off x="8963406" y="2148840"/>
            <a:ext cx="2558034" cy="603504"/>
          </a:xfrm>
          <a:prstGeom prst="rect">
            <a:avLst/>
          </a:prstGeom>
          <a:solidFill>
            <a:srgbClr val="7BAED4"/>
          </a:solidFill>
          <a:ln/>
        </p:spPr>
      </p:sp>
      <p:sp>
        <p:nvSpPr>
          <p:cNvPr id="20" name="Text 18"/>
          <p:cNvSpPr/>
          <p:nvPr/>
        </p:nvSpPr>
        <p:spPr>
          <a:xfrm>
            <a:off x="9146286" y="2148840"/>
            <a:ext cx="228371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Period 4</a:t>
            </a:r>
            <a:endParaRPr lang="en-US" sz="2200" dirty="0"/>
          </a:p>
        </p:txBody>
      </p:sp>
      <p:sp>
        <p:nvSpPr>
          <p:cNvPr id="21" name="Shape 19"/>
          <p:cNvSpPr/>
          <p:nvPr/>
        </p:nvSpPr>
        <p:spPr>
          <a:xfrm>
            <a:off x="8963406" y="2752344"/>
            <a:ext cx="2558034" cy="329184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9146286" y="2926080"/>
            <a:ext cx="219227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Fit and next steps</a:t>
            </a:r>
            <a:endParaRPr lang="en-US" sz="2200" dirty="0"/>
          </a:p>
        </p:txBody>
      </p:sp>
      <p:sp>
        <p:nvSpPr>
          <p:cNvPr id="23" name="Text 21"/>
          <p:cNvSpPr/>
          <p:nvPr/>
        </p:nvSpPr>
        <p:spPr>
          <a:xfrm>
            <a:off x="9146286" y="3931920"/>
            <a:ext cx="219227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D4.1</a:t>
            </a:r>
            <a:endParaRPr lang="en-US" sz="20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D4.2</a:t>
            </a:r>
            <a:endParaRPr lang="en-US" sz="20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D4.3</a:t>
            </a:r>
            <a:endParaRPr lang="en-US" sz="20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Exit ticket</a:t>
            </a:r>
            <a:endParaRPr lang="en-US" sz="2000" dirty="0"/>
          </a:p>
        </p:txBody>
      </p:sp>
      <p:sp>
        <p:nvSpPr>
          <p:cNvPr id="24" name="Shape 22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5" name="Shape 23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6" name="Text 24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8 · Dental Clinic and Lab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069080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777240"/>
            <a:ext cx="33832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Unit 1 of 4 · 50-minute class period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548640" y="1920240"/>
            <a:ext cx="324612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Enter Dental Health Technology</a:t>
            </a:r>
            <a:endParaRPr lang="en-US" sz="3600" dirty="0"/>
          </a:p>
        </p:txBody>
      </p:sp>
      <p:sp>
        <p:nvSpPr>
          <p:cNvPr id="5" name="Shape 3"/>
          <p:cNvSpPr/>
          <p:nvPr/>
        </p:nvSpPr>
        <p:spPr>
          <a:xfrm>
            <a:off x="4617720" y="868680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617720" y="868680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min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6172200" y="841248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Meet Marisol and Nico</a:t>
            </a:r>
            <a:endParaRPr lang="en-US" sz="2200" dirty="0"/>
          </a:p>
        </p:txBody>
      </p:sp>
      <p:sp>
        <p:nvSpPr>
          <p:cNvPr id="8" name="Shape 6"/>
          <p:cNvSpPr/>
          <p:nvPr/>
        </p:nvSpPr>
        <p:spPr>
          <a:xfrm>
            <a:off x="4617720" y="1856232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17720" y="1856232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 min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6172200" y="1828800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Guide cards, snapshot, quick guide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4617720" y="2843784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617720" y="2843784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25 min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6172200" y="2816352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D1.1 Dental Team and Workflow Map</a:t>
            </a:r>
            <a:endParaRPr lang="en-US" sz="2200" dirty="0"/>
          </a:p>
        </p:txBody>
      </p:sp>
      <p:sp>
        <p:nvSpPr>
          <p:cNvPr id="14" name="Shape 12"/>
          <p:cNvSpPr/>
          <p:nvPr/>
        </p:nvSpPr>
        <p:spPr>
          <a:xfrm>
            <a:off x="4617720" y="3831336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617720" y="3831336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min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6172200" y="3803904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Exit ticket</a:t>
            </a:r>
            <a:endParaRPr lang="en-US" sz="2200" dirty="0"/>
          </a:p>
        </p:txBody>
      </p:sp>
      <p:sp>
        <p:nvSpPr>
          <p:cNvPr id="17" name="Shape 15"/>
          <p:cNvSpPr/>
          <p:nvPr/>
        </p:nvSpPr>
        <p:spPr>
          <a:xfrm>
            <a:off x="4617720" y="6382512"/>
            <a:ext cx="699516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18" name="Text 16"/>
          <p:cNvSpPr/>
          <p:nvPr/>
        </p:nvSpPr>
        <p:spPr>
          <a:xfrm>
            <a:off x="4636008" y="6464808"/>
            <a:ext cx="54406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8 · Dental Clinic and Lab · Unit 1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77240" y="1417320"/>
            <a:ext cx="3017520" cy="3017520"/>
          </a:xfrm>
          <a:prstGeom prst="roundRect">
            <a:avLst>
              <a:gd name="adj" fmla="val 3636"/>
            </a:avLst>
          </a:prstGeom>
          <a:solidFill>
            <a:srgbClr val="E6F0F8"/>
          </a:solidFill>
          <a:ln/>
        </p:spPr>
      </p:sp>
      <p:pic>
        <p:nvPicPr>
          <p:cNvPr id="3" name="Image 0" descr="Explore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43000" y="1783080"/>
            <a:ext cx="2286000" cy="2286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251960" y="11887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Opener · about 5 minutes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4251960" y="1645920"/>
            <a:ext cx="7315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Meet Marisol and Nico</a:t>
            </a:r>
            <a:endParaRPr lang="en-US" sz="3600" dirty="0"/>
          </a:p>
        </p:txBody>
      </p:sp>
      <p:sp>
        <p:nvSpPr>
          <p:cNvPr id="6" name="Text 3"/>
          <p:cNvSpPr/>
          <p:nvPr/>
        </p:nvSpPr>
        <p:spPr>
          <a:xfrm>
            <a:off x="4251960" y="2926080"/>
            <a:ext cx="7315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Start on the Dental Clinic and Lab webpage.</a:t>
            </a:r>
            <a:endParaRPr lang="en-US" sz="2400" dirty="0"/>
          </a:p>
        </p:txBody>
      </p:sp>
      <p:sp>
        <p:nvSpPr>
          <p:cNvPr id="7" name="Shape 4"/>
          <p:cNvSpPr/>
          <p:nvPr/>
        </p:nvSpPr>
        <p:spPr>
          <a:xfrm>
            <a:off x="4251960" y="3886200"/>
            <a:ext cx="7223760" cy="13716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4251960" y="3886200"/>
            <a:ext cx="109728" cy="13716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9" name="Text 6"/>
          <p:cNvSpPr/>
          <p:nvPr/>
        </p:nvSpPr>
        <p:spPr>
          <a:xfrm>
            <a:off x="4572000" y="4023360"/>
            <a:ext cx="6766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 you meet them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4572000" y="4434840"/>
            <a:ext cx="6766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thing Marisol does. One question Nico has.</a:t>
            </a:r>
            <a:endParaRPr lang="en-US" sz="2200" dirty="0"/>
          </a:p>
        </p:txBody>
      </p:sp>
      <p:sp>
        <p:nvSpPr>
          <p:cNvPr id="11" name="Shape 8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2" name="Shape 9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13" name="Text 10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8 · Dental Clinic and Lab · Unit 1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Meet Marisol Vega.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80960" y="777240"/>
            <a:ext cx="3520440" cy="4800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543800" y="640080"/>
            <a:ext cx="3794760" cy="5074920"/>
          </a:xfrm>
          <a:prstGeom prst="rect">
            <a:avLst/>
          </a:prstGeom>
          <a:ln w="25400">
            <a:solidFill>
              <a:srgbClr val="B9D3E9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85800" y="50292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Meet the professional guide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6583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Meet Marisol Vega.</a:t>
            </a:r>
            <a:endParaRPr lang="en-US" sz="4000" dirty="0"/>
          </a:p>
        </p:txBody>
      </p:sp>
      <p:sp>
        <p:nvSpPr>
          <p:cNvPr id="6" name="Text 3"/>
          <p:cNvSpPr/>
          <p:nvPr/>
        </p:nvSpPr>
        <p:spPr>
          <a:xfrm>
            <a:off x="685800" y="1828800"/>
            <a:ext cx="6583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Registered dental assistant</a:t>
            </a:r>
            <a:endParaRPr lang="en-US" sz="2400" dirty="0"/>
          </a:p>
        </p:txBody>
      </p:sp>
      <p:sp>
        <p:nvSpPr>
          <p:cNvPr id="7" name="Shape 4"/>
          <p:cNvSpPr/>
          <p:nvPr/>
        </p:nvSpPr>
        <p:spPr>
          <a:xfrm>
            <a:off x="731520" y="2999232"/>
            <a:ext cx="155448" cy="15544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8" name="Text 5"/>
          <p:cNvSpPr/>
          <p:nvPr/>
        </p:nvSpPr>
        <p:spPr>
          <a:xfrm>
            <a:off x="1097280" y="2880360"/>
            <a:ext cx="6126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 check the room-readiness list.</a:t>
            </a:r>
            <a:endParaRPr lang="en-US" sz="2400" dirty="0"/>
          </a:p>
        </p:txBody>
      </p:sp>
      <p:sp>
        <p:nvSpPr>
          <p:cNvPr id="9" name="Shape 6"/>
          <p:cNvSpPr/>
          <p:nvPr/>
        </p:nvSpPr>
        <p:spPr>
          <a:xfrm>
            <a:off x="731520" y="3867912"/>
            <a:ext cx="155448" cy="155448"/>
          </a:xfrm>
          <a:prstGeom prst="ellipse">
            <a:avLst/>
          </a:prstGeom>
          <a:solidFill>
            <a:srgbClr val="7BAED4"/>
          </a:solidFill>
          <a:ln/>
        </p:spPr>
      </p:sp>
      <p:sp>
        <p:nvSpPr>
          <p:cNvPr id="10" name="Text 7"/>
          <p:cNvSpPr/>
          <p:nvPr/>
        </p:nvSpPr>
        <p:spPr>
          <a:xfrm>
            <a:off x="1097280" y="3749040"/>
            <a:ext cx="6126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 do not guess that an item is ready.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731520" y="4736592"/>
            <a:ext cx="155448" cy="15544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2" name="Text 9"/>
          <p:cNvSpPr/>
          <p:nvPr/>
        </p:nvSpPr>
        <p:spPr>
          <a:xfrm>
            <a:off x="1097280" y="4617720"/>
            <a:ext cx="6126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 explain the next step in plain words.</a:t>
            </a:r>
            <a:endParaRPr lang="en-US" sz="2400" dirty="0"/>
          </a:p>
        </p:txBody>
      </p:sp>
      <p:sp>
        <p:nvSpPr>
          <p:cNvPr id="13" name="Shape 10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4" name="Shape 11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15" name="Text 12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8 · Dental Clinic and Lab · Unit 1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Meet Nico Alvarez.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80960" y="777240"/>
            <a:ext cx="3520440" cy="4800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543800" y="640080"/>
            <a:ext cx="3794760" cy="5074920"/>
          </a:xfrm>
          <a:prstGeom prst="rect">
            <a:avLst/>
          </a:prstGeom>
          <a:ln w="25400">
            <a:solidFill>
              <a:srgbClr val="B9D3E9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85800" y="50292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Meet the student explorer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6583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Meet Nico Alvarez.</a:t>
            </a:r>
            <a:endParaRPr lang="en-US" sz="4000" dirty="0"/>
          </a:p>
        </p:txBody>
      </p:sp>
      <p:sp>
        <p:nvSpPr>
          <p:cNvPr id="6" name="Text 3"/>
          <p:cNvSpPr/>
          <p:nvPr/>
        </p:nvSpPr>
        <p:spPr>
          <a:xfrm>
            <a:off x="685800" y="1828800"/>
            <a:ext cx="6583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Dental assisting student</a:t>
            </a:r>
            <a:endParaRPr lang="en-US" sz="2400" dirty="0"/>
          </a:p>
        </p:txBody>
      </p:sp>
      <p:sp>
        <p:nvSpPr>
          <p:cNvPr id="7" name="Shape 4"/>
          <p:cNvSpPr/>
          <p:nvPr/>
        </p:nvSpPr>
        <p:spPr>
          <a:xfrm>
            <a:off x="731520" y="2999232"/>
            <a:ext cx="155448" cy="15544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8" name="Text 5"/>
          <p:cNvSpPr/>
          <p:nvPr/>
        </p:nvSpPr>
        <p:spPr>
          <a:xfrm>
            <a:off x="1097280" y="2880360"/>
            <a:ext cx="6126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does each dental role do?</a:t>
            </a:r>
            <a:endParaRPr lang="en-US" sz="2400" dirty="0"/>
          </a:p>
        </p:txBody>
      </p:sp>
      <p:sp>
        <p:nvSpPr>
          <p:cNvPr id="9" name="Shape 6"/>
          <p:cNvSpPr/>
          <p:nvPr/>
        </p:nvSpPr>
        <p:spPr>
          <a:xfrm>
            <a:off x="731520" y="3867912"/>
            <a:ext cx="155448" cy="155448"/>
          </a:xfrm>
          <a:prstGeom prst="ellipse">
            <a:avLst/>
          </a:prstGeom>
          <a:solidFill>
            <a:srgbClr val="7BAED4"/>
          </a:solidFill>
          <a:ln/>
        </p:spPr>
      </p:sp>
      <p:sp>
        <p:nvSpPr>
          <p:cNvPr id="10" name="Text 7"/>
          <p:cNvSpPr/>
          <p:nvPr/>
        </p:nvSpPr>
        <p:spPr>
          <a:xfrm>
            <a:off x="1097280" y="3749040"/>
            <a:ext cx="6126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do I do when I am unsure?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731520" y="4736592"/>
            <a:ext cx="155448" cy="15544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2" name="Text 9"/>
          <p:cNvSpPr/>
          <p:nvPr/>
        </p:nvSpPr>
        <p:spPr>
          <a:xfrm>
            <a:off x="1097280" y="4617720"/>
            <a:ext cx="6126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Could this fit my life right now?</a:t>
            </a:r>
            <a:endParaRPr lang="en-US" sz="2400" dirty="0"/>
          </a:p>
        </p:txBody>
      </p:sp>
      <p:sp>
        <p:nvSpPr>
          <p:cNvPr id="13" name="Shape 10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4" name="Shape 11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15" name="Text 12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8 · Dental Clinic and Lab · Unit 1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Pathway snapshot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10607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Dental assistants at a glance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685800" y="2103120"/>
            <a:ext cx="2558034" cy="34290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85800" y="2103120"/>
            <a:ext cx="2558034" cy="566928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6" name="Text 4"/>
          <p:cNvSpPr/>
          <p:nvPr/>
        </p:nvSpPr>
        <p:spPr>
          <a:xfrm>
            <a:off x="850392" y="2103120"/>
            <a:ext cx="228371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they do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850392" y="2880360"/>
            <a:ext cx="2283714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Patient care, x rays, records, and scheduling</a:t>
            </a:r>
            <a:endParaRPr lang="en-US" sz="2200" dirty="0"/>
          </a:p>
        </p:txBody>
      </p:sp>
      <p:sp>
        <p:nvSpPr>
          <p:cNvPr id="8" name="Shape 6"/>
          <p:cNvSpPr/>
          <p:nvPr/>
        </p:nvSpPr>
        <p:spPr>
          <a:xfrm>
            <a:off x="3445002" y="2103120"/>
            <a:ext cx="2558034" cy="34290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445002" y="2103120"/>
            <a:ext cx="2558034" cy="566928"/>
          </a:xfrm>
          <a:prstGeom prst="rect">
            <a:avLst/>
          </a:prstGeom>
          <a:solidFill>
            <a:srgbClr val="7BAED4"/>
          </a:solidFill>
          <a:ln/>
        </p:spPr>
      </p:sp>
      <p:sp>
        <p:nvSpPr>
          <p:cNvPr id="10" name="Text 8"/>
          <p:cNvSpPr/>
          <p:nvPr/>
        </p:nvSpPr>
        <p:spPr>
          <a:xfrm>
            <a:off x="3609594" y="2103120"/>
            <a:ext cx="228371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Where they work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3609594" y="2880360"/>
            <a:ext cx="2283714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Almost all in dentists' offices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6204204" y="2103120"/>
            <a:ext cx="2558034" cy="34290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04204" y="2103120"/>
            <a:ext cx="2558034" cy="566928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4" name="Text 12"/>
          <p:cNvSpPr/>
          <p:nvPr/>
        </p:nvSpPr>
        <p:spPr>
          <a:xfrm>
            <a:off x="6368796" y="2103120"/>
            <a:ext cx="228371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Median pay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6368796" y="2880360"/>
            <a:ext cx="228371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$48,070</a:t>
            </a:r>
            <a:endParaRPr lang="en-US" sz="4000" dirty="0"/>
          </a:p>
        </p:txBody>
      </p:sp>
      <p:sp>
        <p:nvSpPr>
          <p:cNvPr id="16" name="Text 14"/>
          <p:cNvSpPr/>
          <p:nvPr/>
        </p:nvSpPr>
        <p:spPr>
          <a:xfrm>
            <a:off x="6368796" y="3794760"/>
            <a:ext cx="2283714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U.S., May 2025</a:t>
            </a:r>
            <a:endParaRPr lang="en-US" sz="2000" dirty="0"/>
          </a:p>
        </p:txBody>
      </p:sp>
      <p:sp>
        <p:nvSpPr>
          <p:cNvPr id="17" name="Shape 15"/>
          <p:cNvSpPr/>
          <p:nvPr/>
        </p:nvSpPr>
        <p:spPr>
          <a:xfrm>
            <a:off x="8963406" y="2103120"/>
            <a:ext cx="2558034" cy="34290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8963406" y="2103120"/>
            <a:ext cx="2558034" cy="566928"/>
          </a:xfrm>
          <a:prstGeom prst="rect">
            <a:avLst/>
          </a:prstGeom>
          <a:solidFill>
            <a:srgbClr val="7BAED4"/>
          </a:solidFill>
          <a:ln/>
        </p:spPr>
      </p:sp>
      <p:sp>
        <p:nvSpPr>
          <p:cNvPr id="19" name="Text 17"/>
          <p:cNvSpPr/>
          <p:nvPr/>
        </p:nvSpPr>
        <p:spPr>
          <a:xfrm>
            <a:off x="9127998" y="2103120"/>
            <a:ext cx="228371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Job growth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9127998" y="2880360"/>
            <a:ext cx="228371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7%</a:t>
            </a:r>
            <a:endParaRPr lang="en-US" sz="4000" dirty="0"/>
          </a:p>
        </p:txBody>
      </p:sp>
      <p:sp>
        <p:nvSpPr>
          <p:cNvPr id="21" name="Text 19"/>
          <p:cNvSpPr/>
          <p:nvPr/>
        </p:nvSpPr>
        <p:spPr>
          <a:xfrm>
            <a:off x="9127998" y="3794760"/>
            <a:ext cx="2283714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2025-35, much faster than average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685800" y="5715000"/>
            <a:ext cx="10835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Source: U.S. Bureau of Labor Statistics, Occupational Outlook Handbook, Dental Assistants, www.bls.gov/ooh/healthcare/dental-assistants.htm (accessed Oct 9, 2026).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4" name="Shape 22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5" name="Text 23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8 · Dental Clinic and Lab · Unit 1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Roles quick guide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10607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 dental visit takes a team.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685800" y="2194560"/>
            <a:ext cx="3429000" cy="329184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85800" y="2194560"/>
            <a:ext cx="3429000" cy="128016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6" name="Text 4"/>
          <p:cNvSpPr/>
          <p:nvPr/>
        </p:nvSpPr>
        <p:spPr>
          <a:xfrm>
            <a:off x="960120" y="251460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Dental assistant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960120" y="3611880"/>
            <a:ext cx="29260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Supports comfort, readiness, and chairside work.</a:t>
            </a:r>
            <a:endParaRPr lang="en-US" sz="2200" dirty="0"/>
          </a:p>
        </p:txBody>
      </p:sp>
      <p:sp>
        <p:nvSpPr>
          <p:cNvPr id="8" name="Shape 6"/>
          <p:cNvSpPr/>
          <p:nvPr/>
        </p:nvSpPr>
        <p:spPr>
          <a:xfrm>
            <a:off x="4389120" y="2194560"/>
            <a:ext cx="3429000" cy="329184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389120" y="2194560"/>
            <a:ext cx="3429000" cy="128016"/>
          </a:xfrm>
          <a:prstGeom prst="rect">
            <a:avLst/>
          </a:prstGeom>
          <a:solidFill>
            <a:srgbClr val="7BAED4"/>
          </a:solidFill>
          <a:ln/>
        </p:spPr>
      </p:sp>
      <p:sp>
        <p:nvSpPr>
          <p:cNvPr id="10" name="Text 8"/>
          <p:cNvSpPr/>
          <p:nvPr/>
        </p:nvSpPr>
        <p:spPr>
          <a:xfrm>
            <a:off x="4663440" y="251460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Registered dental assistant</a:t>
            </a:r>
            <a:endParaRPr lang="en-US" sz="2600" dirty="0"/>
          </a:p>
        </p:txBody>
      </p:sp>
      <p:sp>
        <p:nvSpPr>
          <p:cNvPr id="11" name="Text 9"/>
          <p:cNvSpPr/>
          <p:nvPr/>
        </p:nvSpPr>
        <p:spPr>
          <a:xfrm>
            <a:off x="4663440" y="3611880"/>
            <a:ext cx="29260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California license with courses and an exam.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092440" y="2194560"/>
            <a:ext cx="3429000" cy="329184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8092440" y="2194560"/>
            <a:ext cx="3429000" cy="128016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4" name="Text 12"/>
          <p:cNvSpPr/>
          <p:nvPr/>
        </p:nvSpPr>
        <p:spPr>
          <a:xfrm>
            <a:off x="8366760" y="251460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Dental lab technician</a:t>
            </a:r>
            <a:endParaRPr lang="en-US" sz="2600" dirty="0"/>
          </a:p>
        </p:txBody>
      </p:sp>
      <p:sp>
        <p:nvSpPr>
          <p:cNvPr id="15" name="Text 13"/>
          <p:cNvSpPr/>
          <p:nvPr/>
        </p:nvSpPr>
        <p:spPr>
          <a:xfrm>
            <a:off x="8366760" y="3611880"/>
            <a:ext cx="29260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Makes or repairs appliances from work orders.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685800" y="5715000"/>
            <a:ext cx="10835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characters are fictional. The job titles are real.</a:t>
            </a:r>
            <a:endParaRPr lang="en-US" sz="2000" dirty="0"/>
          </a:p>
        </p:txBody>
      </p:sp>
      <p:sp>
        <p:nvSpPr>
          <p:cNvPr id="17" name="Shape 15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8" name="Shape 16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19" name="Text 17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8 · Dental Clinic and Lab · Unit 1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09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38360" y="548640"/>
            <a:ext cx="1783080" cy="1783080"/>
          </a:xfrm>
          <a:prstGeom prst="roundRect">
            <a:avLst>
              <a:gd name="adj" fmla="val 6154"/>
            </a:avLst>
          </a:prstGeom>
          <a:solidFill>
            <a:srgbClr val="E6F0F8"/>
          </a:solidFill>
          <a:ln/>
        </p:spPr>
      </p:sp>
      <p:pic>
        <p:nvPicPr>
          <p:cNvPr id="3" name="Image 0" descr="Activity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240" y="731520"/>
            <a:ext cx="1417320" cy="14173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5800" y="50292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Activity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8778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D1.1 Dental Team and Workflow Map</a:t>
            </a:r>
            <a:endParaRPr lang="en-US" sz="3600" dirty="0"/>
          </a:p>
        </p:txBody>
      </p:sp>
      <p:sp>
        <p:nvSpPr>
          <p:cNvPr id="6" name="Shape 3"/>
          <p:cNvSpPr/>
          <p:nvPr/>
        </p:nvSpPr>
        <p:spPr>
          <a:xfrm>
            <a:off x="685800" y="2331720"/>
            <a:ext cx="1252728" cy="512064"/>
          </a:xfrm>
          <a:prstGeom prst="roundRect">
            <a:avLst>
              <a:gd name="adj" fmla="val 21429"/>
            </a:avLst>
          </a:prstGeom>
          <a:solidFill>
            <a:srgbClr val="002454"/>
          </a:solidFill>
          <a:ln/>
        </p:spPr>
      </p:sp>
      <p:sp>
        <p:nvSpPr>
          <p:cNvPr id="7" name="Text 4"/>
          <p:cNvSpPr/>
          <p:nvPr/>
        </p:nvSpPr>
        <p:spPr>
          <a:xfrm>
            <a:off x="685800" y="2331720"/>
            <a:ext cx="125272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25 min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2103120" y="2331720"/>
            <a:ext cx="3374136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2103120" y="2331720"/>
            <a:ext cx="337413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Solo, pairs, or groups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5641848" y="2331720"/>
            <a:ext cx="2446020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641848" y="2331720"/>
            <a:ext cx="24460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p. 210</a:t>
            </a:r>
            <a:endParaRPr lang="en-US" sz="2000" dirty="0"/>
          </a:p>
        </p:txBody>
      </p:sp>
      <p:sp>
        <p:nvSpPr>
          <p:cNvPr id="12" name="Shape 9"/>
          <p:cNvSpPr/>
          <p:nvPr/>
        </p:nvSpPr>
        <p:spPr>
          <a:xfrm>
            <a:off x="731520" y="3154680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3" name="Text 10"/>
          <p:cNvSpPr/>
          <p:nvPr/>
        </p:nvSpPr>
        <p:spPr>
          <a:xfrm>
            <a:off x="731520" y="315468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417320" y="3172968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Place at least four roles.</a:t>
            </a:r>
            <a:endParaRPr lang="en-US" sz="2400" dirty="0"/>
          </a:p>
        </p:txBody>
      </p:sp>
      <p:sp>
        <p:nvSpPr>
          <p:cNvPr id="15" name="Shape 12"/>
          <p:cNvSpPr/>
          <p:nvPr/>
        </p:nvSpPr>
        <p:spPr>
          <a:xfrm>
            <a:off x="731520" y="3867912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6" name="Text 13"/>
          <p:cNvSpPr/>
          <p:nvPr/>
        </p:nvSpPr>
        <p:spPr>
          <a:xfrm>
            <a:off x="731520" y="386791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000" dirty="0"/>
          </a:p>
        </p:txBody>
      </p:sp>
      <p:sp>
        <p:nvSpPr>
          <p:cNvPr id="17" name="Text 14"/>
          <p:cNvSpPr/>
          <p:nvPr/>
        </p:nvSpPr>
        <p:spPr>
          <a:xfrm>
            <a:off x="1417320" y="3886200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Add one prep and one communication task.</a:t>
            </a:r>
            <a:endParaRPr lang="en-US" sz="2400" dirty="0"/>
          </a:p>
        </p:txBody>
      </p:sp>
      <p:sp>
        <p:nvSpPr>
          <p:cNvPr id="18" name="Shape 15"/>
          <p:cNvSpPr/>
          <p:nvPr/>
        </p:nvSpPr>
        <p:spPr>
          <a:xfrm>
            <a:off x="731520" y="4581144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9" name="Text 16"/>
          <p:cNvSpPr/>
          <p:nvPr/>
        </p:nvSpPr>
        <p:spPr>
          <a:xfrm>
            <a:off x="731520" y="4581144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2000" dirty="0"/>
          </a:p>
        </p:txBody>
      </p:sp>
      <p:sp>
        <p:nvSpPr>
          <p:cNvPr id="20" name="Text 17"/>
          <p:cNvSpPr/>
          <p:nvPr/>
        </p:nvSpPr>
        <p:spPr>
          <a:xfrm>
            <a:off x="1417320" y="4599432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Add a lab link and a question.</a:t>
            </a:r>
            <a:endParaRPr lang="en-US" sz="2400" dirty="0"/>
          </a:p>
        </p:txBody>
      </p:sp>
      <p:sp>
        <p:nvSpPr>
          <p:cNvPr id="21" name="Shape 18"/>
          <p:cNvSpPr/>
          <p:nvPr/>
        </p:nvSpPr>
        <p:spPr>
          <a:xfrm>
            <a:off x="685800" y="5440680"/>
            <a:ext cx="10835640" cy="73152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685800" y="5440680"/>
            <a:ext cx="109728" cy="73152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3" name="Text 20"/>
          <p:cNvSpPr/>
          <p:nvPr/>
        </p:nvSpPr>
        <p:spPr>
          <a:xfrm>
            <a:off x="960120" y="5440680"/>
            <a:ext cx="10424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Done when: </a:t>
            </a: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Four roles, two tasks, and one question placed.</a:t>
            </a:r>
            <a:endParaRPr lang="en-US" sz="2200" dirty="0"/>
          </a:p>
        </p:txBody>
      </p:sp>
      <p:sp>
        <p:nvSpPr>
          <p:cNvPr id="24" name="Shape 21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5" name="Shape 22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6" name="Text 23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8 · Dental Clinic and Lab · Unit 1</a:t>
            </a:r>
            <a:endParaRPr lang="en-US" sz="1200" dirty="0"/>
          </a:p>
        </p:txBody>
      </p:sp>
      <p:sp>
        <p:nvSpPr>
          <p:cNvPr id="27" name="Text 24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Check for understanding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106070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Who makes dental appliances from work orders?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731520" y="2377440"/>
            <a:ext cx="685800" cy="685800"/>
          </a:xfrm>
          <a:prstGeom prst="roundRect">
            <a:avLst>
              <a:gd name="adj" fmla="val 16000"/>
            </a:avLst>
          </a:prstGeom>
          <a:solidFill>
            <a:srgbClr val="002454"/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237744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1691640" y="2414016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Dental assistant</a:t>
            </a:r>
            <a:endParaRPr lang="en-US" sz="2600" dirty="0"/>
          </a:p>
        </p:txBody>
      </p:sp>
      <p:sp>
        <p:nvSpPr>
          <p:cNvPr id="7" name="Shape 5"/>
          <p:cNvSpPr/>
          <p:nvPr/>
        </p:nvSpPr>
        <p:spPr>
          <a:xfrm>
            <a:off x="731520" y="3310128"/>
            <a:ext cx="685800" cy="685800"/>
          </a:xfrm>
          <a:prstGeom prst="roundRect">
            <a:avLst>
              <a:gd name="adj" fmla="val 16000"/>
            </a:avLst>
          </a:prstGeom>
          <a:solidFill>
            <a:srgbClr val="7BAED4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3310128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600" dirty="0"/>
          </a:p>
        </p:txBody>
      </p:sp>
      <p:sp>
        <p:nvSpPr>
          <p:cNvPr id="9" name="Text 7"/>
          <p:cNvSpPr/>
          <p:nvPr/>
        </p:nvSpPr>
        <p:spPr>
          <a:xfrm>
            <a:off x="1691640" y="3346704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Dental lab technician</a:t>
            </a:r>
            <a:endParaRPr lang="en-US" sz="2600" dirty="0"/>
          </a:p>
        </p:txBody>
      </p:sp>
      <p:sp>
        <p:nvSpPr>
          <p:cNvPr id="10" name="Shape 8"/>
          <p:cNvSpPr/>
          <p:nvPr/>
        </p:nvSpPr>
        <p:spPr>
          <a:xfrm>
            <a:off x="731520" y="4242816"/>
            <a:ext cx="685800" cy="685800"/>
          </a:xfrm>
          <a:prstGeom prst="roundRect">
            <a:avLst>
              <a:gd name="adj" fmla="val 16000"/>
            </a:avLst>
          </a:prstGeom>
          <a:solidFill>
            <a:srgbClr val="002454"/>
          </a:solidFill>
          <a:ln/>
        </p:spPr>
      </p:sp>
      <p:sp>
        <p:nvSpPr>
          <p:cNvPr id="11" name="Text 9"/>
          <p:cNvSpPr/>
          <p:nvPr/>
        </p:nvSpPr>
        <p:spPr>
          <a:xfrm>
            <a:off x="731520" y="4242816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2600" dirty="0"/>
          </a:p>
        </p:txBody>
      </p:sp>
      <p:sp>
        <p:nvSpPr>
          <p:cNvPr id="12" name="Text 10"/>
          <p:cNvSpPr/>
          <p:nvPr/>
        </p:nvSpPr>
        <p:spPr>
          <a:xfrm>
            <a:off x="1691640" y="4279392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Front desk</a:t>
            </a:r>
            <a:endParaRPr lang="en-US" sz="2600" dirty="0"/>
          </a:p>
        </p:txBody>
      </p:sp>
      <p:sp>
        <p:nvSpPr>
          <p:cNvPr id="13" name="Shape 11"/>
          <p:cNvSpPr/>
          <p:nvPr/>
        </p:nvSpPr>
        <p:spPr>
          <a:xfrm>
            <a:off x="685800" y="5394960"/>
            <a:ext cx="10835640" cy="6858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14400" y="5394960"/>
            <a:ext cx="10424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Show 1, 2, or 3 fingers. Then explain why.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6" name="Shape 14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17" name="Text 15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8 · Dental Clinic and Lab · Unit 1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11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38360" y="548640"/>
            <a:ext cx="1783080" cy="1783080"/>
          </a:xfrm>
          <a:prstGeom prst="roundRect">
            <a:avLst>
              <a:gd name="adj" fmla="val 6154"/>
            </a:avLst>
          </a:prstGeom>
          <a:solidFill>
            <a:srgbClr val="E6F0F8"/>
          </a:solidFill>
          <a:ln/>
        </p:spPr>
      </p:sp>
      <p:pic>
        <p:nvPicPr>
          <p:cNvPr id="3" name="Image 0" descr="Exit ticket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240" y="731520"/>
            <a:ext cx="1417320" cy="14173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5800" y="50292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Unit 1 exit ticket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8778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Before you go</a:t>
            </a:r>
            <a:endParaRPr lang="en-US" sz="4000" dirty="0"/>
          </a:p>
        </p:txBody>
      </p:sp>
      <p:sp>
        <p:nvSpPr>
          <p:cNvPr id="6" name="Shape 3"/>
          <p:cNvSpPr/>
          <p:nvPr/>
        </p:nvSpPr>
        <p:spPr>
          <a:xfrm>
            <a:off x="685800" y="1828800"/>
            <a:ext cx="1120140" cy="512064"/>
          </a:xfrm>
          <a:prstGeom prst="roundRect">
            <a:avLst>
              <a:gd name="adj" fmla="val 21429"/>
            </a:avLst>
          </a:prstGeom>
          <a:solidFill>
            <a:srgbClr val="002454"/>
          </a:solidFill>
          <a:ln/>
        </p:spPr>
      </p:sp>
      <p:sp>
        <p:nvSpPr>
          <p:cNvPr id="7" name="Text 4"/>
          <p:cNvSpPr/>
          <p:nvPr/>
        </p:nvSpPr>
        <p:spPr>
          <a:xfrm>
            <a:off x="685800" y="1828800"/>
            <a:ext cx="11201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min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1970532" y="1828800"/>
            <a:ext cx="2446020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970532" y="1828800"/>
            <a:ext cx="24460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p. 226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685800" y="2743200"/>
            <a:ext cx="5303520" cy="27432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85800" y="2743200"/>
            <a:ext cx="5303520" cy="128016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2" name="Text 9"/>
          <p:cNvSpPr/>
          <p:nvPr/>
        </p:nvSpPr>
        <p:spPr>
          <a:xfrm>
            <a:off x="960120" y="30632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800" dirty="0"/>
          </a:p>
        </p:txBody>
      </p:sp>
      <p:sp>
        <p:nvSpPr>
          <p:cNvPr id="13" name="Text 10"/>
          <p:cNvSpPr/>
          <p:nvPr/>
        </p:nvSpPr>
        <p:spPr>
          <a:xfrm>
            <a:off x="1554480" y="3090672"/>
            <a:ext cx="42062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Two roles I learned about in this unit.</a:t>
            </a:r>
            <a:endParaRPr lang="en-US" sz="2400" dirty="0"/>
          </a:p>
        </p:txBody>
      </p:sp>
      <p:sp>
        <p:nvSpPr>
          <p:cNvPr id="14" name="Shape 11"/>
          <p:cNvSpPr/>
          <p:nvPr/>
        </p:nvSpPr>
        <p:spPr>
          <a:xfrm>
            <a:off x="6217920" y="2743200"/>
            <a:ext cx="5303520" cy="27432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6217920" y="2743200"/>
            <a:ext cx="5303520" cy="128016"/>
          </a:xfrm>
          <a:prstGeom prst="rect">
            <a:avLst/>
          </a:prstGeom>
          <a:solidFill>
            <a:srgbClr val="7BAED4"/>
          </a:solidFill>
          <a:ln/>
        </p:spPr>
      </p:sp>
      <p:sp>
        <p:nvSpPr>
          <p:cNvPr id="16" name="Text 13"/>
          <p:cNvSpPr/>
          <p:nvPr/>
        </p:nvSpPr>
        <p:spPr>
          <a:xfrm>
            <a:off x="6492240" y="30632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800" dirty="0"/>
          </a:p>
        </p:txBody>
      </p:sp>
      <p:sp>
        <p:nvSpPr>
          <p:cNvPr id="17" name="Text 14"/>
          <p:cNvSpPr/>
          <p:nvPr/>
        </p:nvSpPr>
        <p:spPr>
          <a:xfrm>
            <a:off x="7086600" y="3090672"/>
            <a:ext cx="42062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task or piece of information that moves between them.</a:t>
            </a:r>
            <a:endParaRPr lang="en-US" sz="2400" dirty="0"/>
          </a:p>
        </p:txBody>
      </p:sp>
      <p:sp>
        <p:nvSpPr>
          <p:cNvPr id="18" name="Shape 15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9" name="Shape 16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0" name="Text 17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8 · Dental Clinic and Lab · Unit 1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069080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777240"/>
            <a:ext cx="33832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Unit 2 of 4 · 50-minute class period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548640" y="1920240"/>
            <a:ext cx="324612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Week in the Life of a Dental Health Student</a:t>
            </a:r>
            <a:endParaRPr lang="en-US" sz="3600" dirty="0"/>
          </a:p>
        </p:txBody>
      </p:sp>
      <p:sp>
        <p:nvSpPr>
          <p:cNvPr id="5" name="Shape 3"/>
          <p:cNvSpPr/>
          <p:nvPr/>
        </p:nvSpPr>
        <p:spPr>
          <a:xfrm>
            <a:off x="4617720" y="868680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617720" y="868680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min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6172200" y="841248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Recap: one role from Unit 1</a:t>
            </a:r>
            <a:endParaRPr lang="en-US" sz="2200" dirty="0"/>
          </a:p>
        </p:txBody>
      </p:sp>
      <p:sp>
        <p:nvSpPr>
          <p:cNvPr id="8" name="Shape 6"/>
          <p:cNvSpPr/>
          <p:nvPr/>
        </p:nvSpPr>
        <p:spPr>
          <a:xfrm>
            <a:off x="4617720" y="1856232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17720" y="1856232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 min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6172200" y="1828800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Training route and sample week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4617720" y="2843784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617720" y="2843784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30 min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6172200" y="2816352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D2.1 Build Nico's Student Week</a:t>
            </a:r>
            <a:endParaRPr lang="en-US" sz="2200" dirty="0"/>
          </a:p>
        </p:txBody>
      </p:sp>
      <p:sp>
        <p:nvSpPr>
          <p:cNvPr id="14" name="Shape 12"/>
          <p:cNvSpPr/>
          <p:nvPr/>
        </p:nvSpPr>
        <p:spPr>
          <a:xfrm>
            <a:off x="4617720" y="3831336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617720" y="3831336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min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6172200" y="3803904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Exit ticket</a:t>
            </a:r>
            <a:endParaRPr lang="en-US" sz="2200" dirty="0"/>
          </a:p>
        </p:txBody>
      </p:sp>
      <p:sp>
        <p:nvSpPr>
          <p:cNvPr id="17" name="Shape 15"/>
          <p:cNvSpPr/>
          <p:nvPr/>
        </p:nvSpPr>
        <p:spPr>
          <a:xfrm>
            <a:off x="4617720" y="6382512"/>
            <a:ext cx="699516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18" name="Text 16"/>
          <p:cNvSpPr/>
          <p:nvPr/>
        </p:nvSpPr>
        <p:spPr>
          <a:xfrm>
            <a:off x="4636008" y="6464808"/>
            <a:ext cx="54406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8 · Dental Clinic and Lab · Unit 2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13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Nico Alvarez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20840" y="640080"/>
            <a:ext cx="4800600" cy="49377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583680" y="502920"/>
            <a:ext cx="5074920" cy="5212080"/>
          </a:xfrm>
          <a:prstGeom prst="rect">
            <a:avLst/>
          </a:prstGeom>
          <a:ln w="25400">
            <a:solidFill>
              <a:srgbClr val="B9D3E9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85800" y="502920"/>
            <a:ext cx="5760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Recap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56692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Name one role from Unit 1.</a:t>
            </a:r>
            <a:endParaRPr lang="en-US" sz="3600" dirty="0"/>
          </a:p>
        </p:txBody>
      </p:sp>
      <p:sp>
        <p:nvSpPr>
          <p:cNvPr id="6" name="Text 3"/>
          <p:cNvSpPr/>
          <p:nvPr/>
        </p:nvSpPr>
        <p:spPr>
          <a:xfrm>
            <a:off x="685800" y="2926080"/>
            <a:ext cx="55778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Today: Nico's training week.</a:t>
            </a:r>
            <a:endParaRPr lang="en-US" sz="2400" dirty="0"/>
          </a:p>
        </p:txBody>
      </p:sp>
      <p:sp>
        <p:nvSpPr>
          <p:cNvPr id="7" name="Shape 4"/>
          <p:cNvSpPr/>
          <p:nvPr/>
        </p:nvSpPr>
        <p:spPr>
          <a:xfrm>
            <a:off x="685800" y="4434840"/>
            <a:ext cx="5577840" cy="118872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85800" y="4434840"/>
            <a:ext cx="109728" cy="118872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9" name="Text 6"/>
          <p:cNvSpPr/>
          <p:nvPr/>
        </p:nvSpPr>
        <p:spPr>
          <a:xfrm>
            <a:off x="960120" y="4434840"/>
            <a:ext cx="5212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Say the role and one thing it does.</a:t>
            </a:r>
            <a:endParaRPr lang="en-US" sz="2200" dirty="0"/>
          </a:p>
        </p:txBody>
      </p:sp>
      <p:sp>
        <p:nvSpPr>
          <p:cNvPr id="10" name="Shape 7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1" name="Shape 8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12" name="Text 9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8 · Dental Clinic and Lab · Unit 2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14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Training route and sample week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10607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 sample week needs more than class time.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1005840" y="2852928"/>
            <a:ext cx="10149840" cy="54864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5" name="Shape 3"/>
          <p:cNvSpPr/>
          <p:nvPr/>
        </p:nvSpPr>
        <p:spPr>
          <a:xfrm>
            <a:off x="804672" y="2679192"/>
            <a:ext cx="402336" cy="402336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6" name="Text 4"/>
          <p:cNvSpPr/>
          <p:nvPr/>
        </p:nvSpPr>
        <p:spPr>
          <a:xfrm>
            <a:off x="137160" y="3291840"/>
            <a:ext cx="1737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Mon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137160" y="4023360"/>
            <a:ext cx="1737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class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2834640" y="2679192"/>
            <a:ext cx="402336" cy="402336"/>
          </a:xfrm>
          <a:prstGeom prst="ellipse">
            <a:avLst/>
          </a:prstGeom>
          <a:solidFill>
            <a:srgbClr val="7BAED4"/>
          </a:solidFill>
          <a:ln/>
        </p:spPr>
      </p:sp>
      <p:sp>
        <p:nvSpPr>
          <p:cNvPr id="9" name="Text 7"/>
          <p:cNvSpPr/>
          <p:nvPr/>
        </p:nvSpPr>
        <p:spPr>
          <a:xfrm>
            <a:off x="2167128" y="3291840"/>
            <a:ext cx="1737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Tue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2167128" y="4023360"/>
            <a:ext cx="1737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lab practice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4864608" y="2679192"/>
            <a:ext cx="402336" cy="402336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2" name="Text 10"/>
          <p:cNvSpPr/>
          <p:nvPr/>
        </p:nvSpPr>
        <p:spPr>
          <a:xfrm>
            <a:off x="4197096" y="3291840"/>
            <a:ext cx="1737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Wed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4197096" y="4023360"/>
            <a:ext cx="1737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class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6894576" y="2679192"/>
            <a:ext cx="402336" cy="402336"/>
          </a:xfrm>
          <a:prstGeom prst="ellipse">
            <a:avLst/>
          </a:prstGeom>
          <a:solidFill>
            <a:srgbClr val="7BAED4"/>
          </a:solidFill>
          <a:ln/>
        </p:spPr>
      </p:sp>
      <p:sp>
        <p:nvSpPr>
          <p:cNvPr id="15" name="Text 13"/>
          <p:cNvSpPr/>
          <p:nvPr/>
        </p:nvSpPr>
        <p:spPr>
          <a:xfrm>
            <a:off x="6227064" y="3291840"/>
            <a:ext cx="1737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Thu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6227064" y="4023360"/>
            <a:ext cx="1737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infection control</a:t>
            </a:r>
            <a:endParaRPr lang="en-US" sz="2000" dirty="0"/>
          </a:p>
        </p:txBody>
      </p:sp>
      <p:sp>
        <p:nvSpPr>
          <p:cNvPr id="17" name="Shape 15"/>
          <p:cNvSpPr/>
          <p:nvPr/>
        </p:nvSpPr>
        <p:spPr>
          <a:xfrm>
            <a:off x="8924544" y="2679192"/>
            <a:ext cx="402336" cy="402336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8" name="Text 16"/>
          <p:cNvSpPr/>
          <p:nvPr/>
        </p:nvSpPr>
        <p:spPr>
          <a:xfrm>
            <a:off x="8257032" y="3291840"/>
            <a:ext cx="1737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Fri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8257032" y="4023360"/>
            <a:ext cx="1737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externship meeting</a:t>
            </a:r>
            <a:endParaRPr lang="en-US" sz="2000" dirty="0"/>
          </a:p>
        </p:txBody>
      </p:sp>
      <p:sp>
        <p:nvSpPr>
          <p:cNvPr id="20" name="Shape 18"/>
          <p:cNvSpPr/>
          <p:nvPr/>
        </p:nvSpPr>
        <p:spPr>
          <a:xfrm>
            <a:off x="10954512" y="2679192"/>
            <a:ext cx="402336" cy="402336"/>
          </a:xfrm>
          <a:prstGeom prst="ellipse">
            <a:avLst/>
          </a:prstGeom>
          <a:solidFill>
            <a:srgbClr val="7BAED4"/>
          </a:solidFill>
          <a:ln/>
        </p:spPr>
      </p:sp>
      <p:sp>
        <p:nvSpPr>
          <p:cNvPr id="21" name="Text 19"/>
          <p:cNvSpPr/>
          <p:nvPr/>
        </p:nvSpPr>
        <p:spPr>
          <a:xfrm>
            <a:off x="10287000" y="3291840"/>
            <a:ext cx="1737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Every night</a:t>
            </a:r>
            <a:endParaRPr lang="en-US" sz="2200" dirty="0"/>
          </a:p>
        </p:txBody>
      </p:sp>
      <p:sp>
        <p:nvSpPr>
          <p:cNvPr id="22" name="Text 20"/>
          <p:cNvSpPr/>
          <p:nvPr/>
        </p:nvSpPr>
        <p:spPr>
          <a:xfrm>
            <a:off x="10287000" y="4023360"/>
            <a:ext cx="1737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dental terms</a:t>
            </a:r>
            <a:endParaRPr lang="en-US" sz="2000" dirty="0"/>
          </a:p>
        </p:txBody>
      </p:sp>
      <p:sp>
        <p:nvSpPr>
          <p:cNvPr id="23" name="Shape 21"/>
          <p:cNvSpPr/>
          <p:nvPr/>
        </p:nvSpPr>
        <p:spPr>
          <a:xfrm>
            <a:off x="685800" y="5257800"/>
            <a:ext cx="10835640" cy="77724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914400" y="5257800"/>
            <a:ext cx="10424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Example only. Ask each program for its current schedule.</a:t>
            </a:r>
            <a:endParaRPr lang="en-US" sz="2200" dirty="0"/>
          </a:p>
        </p:txBody>
      </p:sp>
      <p:sp>
        <p:nvSpPr>
          <p:cNvPr id="25" name="Shape 23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6" name="Shape 24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7" name="Text 25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8 · Dental Clinic and Lab · Unit 2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38360" y="548640"/>
            <a:ext cx="1783080" cy="1783080"/>
          </a:xfrm>
          <a:prstGeom prst="roundRect">
            <a:avLst>
              <a:gd name="adj" fmla="val 6154"/>
            </a:avLst>
          </a:prstGeom>
          <a:solidFill>
            <a:srgbClr val="E6F0F8"/>
          </a:solidFill>
          <a:ln/>
        </p:spPr>
      </p:sp>
      <p:pic>
        <p:nvPicPr>
          <p:cNvPr id="3" name="Image 0" descr="Activity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240" y="731520"/>
            <a:ext cx="1417320" cy="14173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5800" y="50292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Activity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8778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D2.1 Build Nico's Student Week</a:t>
            </a:r>
            <a:endParaRPr lang="en-US" sz="3600" dirty="0"/>
          </a:p>
        </p:txBody>
      </p:sp>
      <p:sp>
        <p:nvSpPr>
          <p:cNvPr id="6" name="Shape 3"/>
          <p:cNvSpPr/>
          <p:nvPr/>
        </p:nvSpPr>
        <p:spPr>
          <a:xfrm>
            <a:off x="685800" y="2331720"/>
            <a:ext cx="1252728" cy="512064"/>
          </a:xfrm>
          <a:prstGeom prst="roundRect">
            <a:avLst>
              <a:gd name="adj" fmla="val 21429"/>
            </a:avLst>
          </a:prstGeom>
          <a:solidFill>
            <a:srgbClr val="002454"/>
          </a:solidFill>
          <a:ln/>
        </p:spPr>
      </p:sp>
      <p:sp>
        <p:nvSpPr>
          <p:cNvPr id="7" name="Text 4"/>
          <p:cNvSpPr/>
          <p:nvPr/>
        </p:nvSpPr>
        <p:spPr>
          <a:xfrm>
            <a:off x="685800" y="2331720"/>
            <a:ext cx="125272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30 min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2103120" y="2331720"/>
            <a:ext cx="3374136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2103120" y="2331720"/>
            <a:ext cx="337413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Solo, pairs, or groups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5641848" y="2331720"/>
            <a:ext cx="2446020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641848" y="2331720"/>
            <a:ext cx="24460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p. 212</a:t>
            </a:r>
            <a:endParaRPr lang="en-US" sz="2000" dirty="0"/>
          </a:p>
        </p:txBody>
      </p:sp>
      <p:sp>
        <p:nvSpPr>
          <p:cNvPr id="12" name="Shape 9"/>
          <p:cNvSpPr/>
          <p:nvPr/>
        </p:nvSpPr>
        <p:spPr>
          <a:xfrm>
            <a:off x="731520" y="3154680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3" name="Text 10"/>
          <p:cNvSpPr/>
          <p:nvPr/>
        </p:nvSpPr>
        <p:spPr>
          <a:xfrm>
            <a:off x="731520" y="315468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417320" y="3172968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Place class, lab, and infection control.</a:t>
            </a:r>
            <a:endParaRPr lang="en-US" sz="2400" dirty="0"/>
          </a:p>
        </p:txBody>
      </p:sp>
      <p:sp>
        <p:nvSpPr>
          <p:cNvPr id="15" name="Shape 12"/>
          <p:cNvSpPr/>
          <p:nvPr/>
        </p:nvSpPr>
        <p:spPr>
          <a:xfrm>
            <a:off x="731520" y="3867912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6" name="Text 13"/>
          <p:cNvSpPr/>
          <p:nvPr/>
        </p:nvSpPr>
        <p:spPr>
          <a:xfrm>
            <a:off x="731520" y="386791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000" dirty="0"/>
          </a:p>
        </p:txBody>
      </p:sp>
      <p:sp>
        <p:nvSpPr>
          <p:cNvPr id="17" name="Text 14"/>
          <p:cNvSpPr/>
          <p:nvPr/>
        </p:nvSpPr>
        <p:spPr>
          <a:xfrm>
            <a:off x="1417320" y="3886200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Add travel, life needs, study, and rest.</a:t>
            </a:r>
            <a:endParaRPr lang="en-US" sz="2400" dirty="0"/>
          </a:p>
        </p:txBody>
      </p:sp>
      <p:sp>
        <p:nvSpPr>
          <p:cNvPr id="18" name="Shape 15"/>
          <p:cNvSpPr/>
          <p:nvPr/>
        </p:nvSpPr>
        <p:spPr>
          <a:xfrm>
            <a:off x="731520" y="4581144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9" name="Text 16"/>
          <p:cNvSpPr/>
          <p:nvPr/>
        </p:nvSpPr>
        <p:spPr>
          <a:xfrm>
            <a:off x="731520" y="4581144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2000" dirty="0"/>
          </a:p>
        </p:txBody>
      </p:sp>
      <p:sp>
        <p:nvSpPr>
          <p:cNvPr id="20" name="Text 17"/>
          <p:cNvSpPr/>
          <p:nvPr/>
        </p:nvSpPr>
        <p:spPr>
          <a:xfrm>
            <a:off x="1417320" y="4599432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Mark one support and one question.</a:t>
            </a:r>
            <a:endParaRPr lang="en-US" sz="2400" dirty="0"/>
          </a:p>
        </p:txBody>
      </p:sp>
      <p:sp>
        <p:nvSpPr>
          <p:cNvPr id="21" name="Shape 18"/>
          <p:cNvSpPr/>
          <p:nvPr/>
        </p:nvSpPr>
        <p:spPr>
          <a:xfrm>
            <a:off x="685800" y="5440680"/>
            <a:ext cx="10835640" cy="73152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685800" y="5440680"/>
            <a:ext cx="109728" cy="73152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3" name="Text 20"/>
          <p:cNvSpPr/>
          <p:nvPr/>
        </p:nvSpPr>
        <p:spPr>
          <a:xfrm>
            <a:off x="960120" y="5440680"/>
            <a:ext cx="10424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Done when: </a:t>
            </a: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Your week shows one support and one program question.</a:t>
            </a:r>
            <a:endParaRPr lang="en-US" sz="2200" dirty="0"/>
          </a:p>
        </p:txBody>
      </p:sp>
      <p:sp>
        <p:nvSpPr>
          <p:cNvPr id="24" name="Shape 21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5" name="Shape 22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6" name="Text 23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8 · Dental Clinic and Lab · Unit 2</a:t>
            </a:r>
            <a:endParaRPr lang="en-US" sz="1200" dirty="0"/>
          </a:p>
        </p:txBody>
      </p:sp>
      <p:sp>
        <p:nvSpPr>
          <p:cNvPr id="27" name="Text 24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16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Check for understanding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106070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What does Nico's week need besides class?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731520" y="2377440"/>
            <a:ext cx="685800" cy="685800"/>
          </a:xfrm>
          <a:prstGeom prst="roundRect">
            <a:avLst>
              <a:gd name="adj" fmla="val 16000"/>
            </a:avLst>
          </a:prstGeom>
          <a:solidFill>
            <a:srgbClr val="002454"/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237744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1691640" y="2414016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Nothing else</a:t>
            </a:r>
            <a:endParaRPr lang="en-US" sz="2600" dirty="0"/>
          </a:p>
        </p:txBody>
      </p:sp>
      <p:sp>
        <p:nvSpPr>
          <p:cNvPr id="7" name="Shape 5"/>
          <p:cNvSpPr/>
          <p:nvPr/>
        </p:nvSpPr>
        <p:spPr>
          <a:xfrm>
            <a:off x="731520" y="3310128"/>
            <a:ext cx="685800" cy="685800"/>
          </a:xfrm>
          <a:prstGeom prst="roundRect">
            <a:avLst>
              <a:gd name="adj" fmla="val 16000"/>
            </a:avLst>
          </a:prstGeom>
          <a:solidFill>
            <a:srgbClr val="7BAED4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3310128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600" dirty="0"/>
          </a:p>
        </p:txBody>
      </p:sp>
      <p:sp>
        <p:nvSpPr>
          <p:cNvPr id="9" name="Text 7"/>
          <p:cNvSpPr/>
          <p:nvPr/>
        </p:nvSpPr>
        <p:spPr>
          <a:xfrm>
            <a:off x="1691640" y="3346704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Only the externship</a:t>
            </a:r>
            <a:endParaRPr lang="en-US" sz="2600" dirty="0"/>
          </a:p>
        </p:txBody>
      </p:sp>
      <p:sp>
        <p:nvSpPr>
          <p:cNvPr id="10" name="Shape 8"/>
          <p:cNvSpPr/>
          <p:nvPr/>
        </p:nvSpPr>
        <p:spPr>
          <a:xfrm>
            <a:off x="731520" y="4242816"/>
            <a:ext cx="685800" cy="685800"/>
          </a:xfrm>
          <a:prstGeom prst="roundRect">
            <a:avLst>
              <a:gd name="adj" fmla="val 16000"/>
            </a:avLst>
          </a:prstGeom>
          <a:solidFill>
            <a:srgbClr val="002454"/>
          </a:solidFill>
          <a:ln/>
        </p:spPr>
      </p:sp>
      <p:sp>
        <p:nvSpPr>
          <p:cNvPr id="11" name="Text 9"/>
          <p:cNvSpPr/>
          <p:nvPr/>
        </p:nvSpPr>
        <p:spPr>
          <a:xfrm>
            <a:off x="731520" y="4242816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2600" dirty="0"/>
          </a:p>
        </p:txBody>
      </p:sp>
      <p:sp>
        <p:nvSpPr>
          <p:cNvPr id="12" name="Text 10"/>
          <p:cNvSpPr/>
          <p:nvPr/>
        </p:nvSpPr>
        <p:spPr>
          <a:xfrm>
            <a:off x="1691640" y="4279392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Lab, infection control, study, rest</a:t>
            </a:r>
            <a:endParaRPr lang="en-US" sz="2600" dirty="0"/>
          </a:p>
        </p:txBody>
      </p:sp>
      <p:sp>
        <p:nvSpPr>
          <p:cNvPr id="13" name="Shape 11"/>
          <p:cNvSpPr/>
          <p:nvPr/>
        </p:nvSpPr>
        <p:spPr>
          <a:xfrm>
            <a:off x="685800" y="5394960"/>
            <a:ext cx="10835640" cy="6858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14400" y="5394960"/>
            <a:ext cx="10424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Show 1, 2, or 3 fingers. Then explain why.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6" name="Shape 14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17" name="Text 15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8 · Dental Clinic and Lab · Unit 2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17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38360" y="548640"/>
            <a:ext cx="1783080" cy="1783080"/>
          </a:xfrm>
          <a:prstGeom prst="roundRect">
            <a:avLst>
              <a:gd name="adj" fmla="val 6154"/>
            </a:avLst>
          </a:prstGeom>
          <a:solidFill>
            <a:srgbClr val="E6F0F8"/>
          </a:solidFill>
          <a:ln/>
        </p:spPr>
      </p:sp>
      <p:pic>
        <p:nvPicPr>
          <p:cNvPr id="3" name="Image 0" descr="Exit ticket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240" y="731520"/>
            <a:ext cx="1417320" cy="14173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5800" y="50292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Unit 2 exit ticket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8778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Before you go</a:t>
            </a:r>
            <a:endParaRPr lang="en-US" sz="4000" dirty="0"/>
          </a:p>
        </p:txBody>
      </p:sp>
      <p:sp>
        <p:nvSpPr>
          <p:cNvPr id="6" name="Shape 3"/>
          <p:cNvSpPr/>
          <p:nvPr/>
        </p:nvSpPr>
        <p:spPr>
          <a:xfrm>
            <a:off x="685800" y="1828800"/>
            <a:ext cx="1120140" cy="512064"/>
          </a:xfrm>
          <a:prstGeom prst="roundRect">
            <a:avLst>
              <a:gd name="adj" fmla="val 21429"/>
            </a:avLst>
          </a:prstGeom>
          <a:solidFill>
            <a:srgbClr val="002454"/>
          </a:solidFill>
          <a:ln/>
        </p:spPr>
      </p:sp>
      <p:sp>
        <p:nvSpPr>
          <p:cNvPr id="7" name="Text 4"/>
          <p:cNvSpPr/>
          <p:nvPr/>
        </p:nvSpPr>
        <p:spPr>
          <a:xfrm>
            <a:off x="685800" y="1828800"/>
            <a:ext cx="11201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min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1970532" y="1828800"/>
            <a:ext cx="2446020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970532" y="1828800"/>
            <a:ext cx="24460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p. 226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685800" y="2743200"/>
            <a:ext cx="5303520" cy="27432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85800" y="2743200"/>
            <a:ext cx="5303520" cy="128016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2" name="Text 9"/>
          <p:cNvSpPr/>
          <p:nvPr/>
        </p:nvSpPr>
        <p:spPr>
          <a:xfrm>
            <a:off x="960120" y="30632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800" dirty="0"/>
          </a:p>
        </p:txBody>
      </p:sp>
      <p:sp>
        <p:nvSpPr>
          <p:cNvPr id="13" name="Text 10"/>
          <p:cNvSpPr/>
          <p:nvPr/>
        </p:nvSpPr>
        <p:spPr>
          <a:xfrm>
            <a:off x="1554480" y="3090672"/>
            <a:ext cx="42062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question I would ask a dental assisting program before applying.</a:t>
            </a:r>
            <a:endParaRPr lang="en-US" sz="2400" dirty="0"/>
          </a:p>
        </p:txBody>
      </p:sp>
      <p:sp>
        <p:nvSpPr>
          <p:cNvPr id="14" name="Shape 11"/>
          <p:cNvSpPr/>
          <p:nvPr/>
        </p:nvSpPr>
        <p:spPr>
          <a:xfrm>
            <a:off x="6217920" y="2743200"/>
            <a:ext cx="5303520" cy="27432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6217920" y="2743200"/>
            <a:ext cx="5303520" cy="128016"/>
          </a:xfrm>
          <a:prstGeom prst="rect">
            <a:avLst/>
          </a:prstGeom>
          <a:solidFill>
            <a:srgbClr val="7BAED4"/>
          </a:solidFill>
          <a:ln/>
        </p:spPr>
      </p:sp>
      <p:sp>
        <p:nvSpPr>
          <p:cNvPr id="16" name="Text 13"/>
          <p:cNvSpPr/>
          <p:nvPr/>
        </p:nvSpPr>
        <p:spPr>
          <a:xfrm>
            <a:off x="6492240" y="30632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800" dirty="0"/>
          </a:p>
        </p:txBody>
      </p:sp>
      <p:sp>
        <p:nvSpPr>
          <p:cNvPr id="17" name="Text 14"/>
          <p:cNvSpPr/>
          <p:nvPr/>
        </p:nvSpPr>
        <p:spPr>
          <a:xfrm>
            <a:off x="7086600" y="3090672"/>
            <a:ext cx="42062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support that could help a student in this training.</a:t>
            </a:r>
            <a:endParaRPr lang="en-US" sz="2400" dirty="0"/>
          </a:p>
        </p:txBody>
      </p:sp>
      <p:sp>
        <p:nvSpPr>
          <p:cNvPr id="18" name="Shape 15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9" name="Shape 16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0" name="Text 17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8 · Dental Clinic and Lab · Unit 2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18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069080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777240"/>
            <a:ext cx="33832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Unit 3 of 4 · 50-minute class period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548640" y="1920240"/>
            <a:ext cx="324612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Week in the Life of Dental Health Work</a:t>
            </a:r>
            <a:endParaRPr lang="en-US" sz="3600" dirty="0"/>
          </a:p>
        </p:txBody>
      </p:sp>
      <p:sp>
        <p:nvSpPr>
          <p:cNvPr id="5" name="Shape 3"/>
          <p:cNvSpPr/>
          <p:nvPr/>
        </p:nvSpPr>
        <p:spPr>
          <a:xfrm>
            <a:off x="4617720" y="868680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617720" y="868680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 min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6172200" y="841248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Recap: one week question</a:t>
            </a:r>
            <a:endParaRPr lang="en-US" sz="2200" dirty="0"/>
          </a:p>
        </p:txBody>
      </p:sp>
      <p:sp>
        <p:nvSpPr>
          <p:cNvPr id="8" name="Shape 6"/>
          <p:cNvSpPr/>
          <p:nvPr/>
        </p:nvSpPr>
        <p:spPr>
          <a:xfrm>
            <a:off x="4617720" y="1856232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17720" y="1856232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 min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6172200" y="1828800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D3.1 Podcast Keyword Catcher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4617720" y="2843784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617720" y="2843784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14 min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6172200" y="2816352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D3.2 Marisol's Ready Room</a:t>
            </a:r>
            <a:endParaRPr lang="en-US" sz="2200" dirty="0"/>
          </a:p>
        </p:txBody>
      </p:sp>
      <p:sp>
        <p:nvSpPr>
          <p:cNvPr id="14" name="Shape 12"/>
          <p:cNvSpPr/>
          <p:nvPr/>
        </p:nvSpPr>
        <p:spPr>
          <a:xfrm>
            <a:off x="4617720" y="3831336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617720" y="3831336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14 min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6172200" y="3803904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D3.3 Patient-Trust Workflow Board</a:t>
            </a:r>
            <a:endParaRPr lang="en-US" sz="2200" dirty="0"/>
          </a:p>
        </p:txBody>
      </p:sp>
      <p:sp>
        <p:nvSpPr>
          <p:cNvPr id="17" name="Shape 15"/>
          <p:cNvSpPr/>
          <p:nvPr/>
        </p:nvSpPr>
        <p:spPr>
          <a:xfrm>
            <a:off x="4617720" y="4818888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617720" y="4818888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min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6172200" y="4791456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Exit ticket</a:t>
            </a:r>
            <a:endParaRPr lang="en-US" sz="2200" dirty="0"/>
          </a:p>
        </p:txBody>
      </p:sp>
      <p:sp>
        <p:nvSpPr>
          <p:cNvPr id="20" name="Shape 18"/>
          <p:cNvSpPr/>
          <p:nvPr/>
        </p:nvSpPr>
        <p:spPr>
          <a:xfrm>
            <a:off x="4617720" y="6382512"/>
            <a:ext cx="699516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1" name="Text 19"/>
          <p:cNvSpPr/>
          <p:nvPr/>
        </p:nvSpPr>
        <p:spPr>
          <a:xfrm>
            <a:off x="4636008" y="6464808"/>
            <a:ext cx="54406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8 · Dental Clinic and Lab · Unit 3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19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Dental Clinic and Lab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20840" y="640080"/>
            <a:ext cx="4800600" cy="49377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583680" y="502920"/>
            <a:ext cx="5074920" cy="5212080"/>
          </a:xfrm>
          <a:prstGeom prst="rect">
            <a:avLst/>
          </a:prstGeom>
          <a:ln w="25400">
            <a:solidFill>
              <a:srgbClr val="B9D3E9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85800" y="502920"/>
            <a:ext cx="5760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Recap, then the case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56692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The patient is nervous.</a:t>
            </a:r>
            <a:endParaRPr lang="en-US" sz="3600" dirty="0"/>
          </a:p>
        </p:txBody>
      </p:sp>
      <p:sp>
        <p:nvSpPr>
          <p:cNvPr id="6" name="Text 3"/>
          <p:cNvSpPr/>
          <p:nvPr/>
        </p:nvSpPr>
        <p:spPr>
          <a:xfrm>
            <a:off x="685800" y="2926080"/>
            <a:ext cx="55778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room is almost ready. The patient says, "I do not know what happens next."</a:t>
            </a:r>
            <a:endParaRPr lang="en-US" sz="2400" dirty="0"/>
          </a:p>
        </p:txBody>
      </p:sp>
      <p:sp>
        <p:nvSpPr>
          <p:cNvPr id="7" name="Shape 4"/>
          <p:cNvSpPr/>
          <p:nvPr/>
        </p:nvSpPr>
        <p:spPr>
          <a:xfrm>
            <a:off x="685800" y="4434840"/>
            <a:ext cx="5577840" cy="118872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85800" y="4434840"/>
            <a:ext cx="109728" cy="118872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9" name="Text 6"/>
          <p:cNvSpPr/>
          <p:nvPr/>
        </p:nvSpPr>
        <p:spPr>
          <a:xfrm>
            <a:off x="960120" y="4434840"/>
            <a:ext cx="5212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First: one question from the training week.</a:t>
            </a:r>
            <a:endParaRPr lang="en-US" sz="2200" dirty="0"/>
          </a:p>
        </p:txBody>
      </p:sp>
      <p:sp>
        <p:nvSpPr>
          <p:cNvPr id="10" name="Shape 7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1" name="Shape 8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12" name="Text 9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8 · Dental Clinic and Lab · Unit 3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20</a:t>
            </a:r>
            <a:endParaRPr lang="en-US" sz="1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38360" y="548640"/>
            <a:ext cx="1783080" cy="1783080"/>
          </a:xfrm>
          <a:prstGeom prst="roundRect">
            <a:avLst>
              <a:gd name="adj" fmla="val 6154"/>
            </a:avLst>
          </a:prstGeom>
          <a:solidFill>
            <a:srgbClr val="E6F0F8"/>
          </a:solidFill>
          <a:ln/>
        </p:spPr>
      </p:sp>
      <p:pic>
        <p:nvPicPr>
          <p:cNvPr id="3" name="Image 0" descr="Activity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240" y="731520"/>
            <a:ext cx="1417320" cy="14173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5800" y="50292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Activity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8778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D3.1 Podcast Keyword Catcher</a:t>
            </a:r>
            <a:endParaRPr lang="en-US" sz="3600" dirty="0"/>
          </a:p>
        </p:txBody>
      </p:sp>
      <p:sp>
        <p:nvSpPr>
          <p:cNvPr id="6" name="Shape 3"/>
          <p:cNvSpPr/>
          <p:nvPr/>
        </p:nvSpPr>
        <p:spPr>
          <a:xfrm>
            <a:off x="685800" y="2331720"/>
            <a:ext cx="1252728" cy="512064"/>
          </a:xfrm>
          <a:prstGeom prst="roundRect">
            <a:avLst>
              <a:gd name="adj" fmla="val 21429"/>
            </a:avLst>
          </a:prstGeom>
          <a:solidFill>
            <a:srgbClr val="002454"/>
          </a:solidFill>
          <a:ln/>
        </p:spPr>
      </p:sp>
      <p:sp>
        <p:nvSpPr>
          <p:cNvPr id="7" name="Text 4"/>
          <p:cNvSpPr/>
          <p:nvPr/>
        </p:nvSpPr>
        <p:spPr>
          <a:xfrm>
            <a:off x="685800" y="2331720"/>
            <a:ext cx="125272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 min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2103120" y="2331720"/>
            <a:ext cx="2711196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2103120" y="2331720"/>
            <a:ext cx="271119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Listen as a class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4978908" y="2331720"/>
            <a:ext cx="2446020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4978908" y="2331720"/>
            <a:ext cx="24460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p. 214</a:t>
            </a:r>
            <a:endParaRPr lang="en-US" sz="2000" dirty="0"/>
          </a:p>
        </p:txBody>
      </p:sp>
      <p:sp>
        <p:nvSpPr>
          <p:cNvPr id="12" name="Shape 9"/>
          <p:cNvSpPr/>
          <p:nvPr/>
        </p:nvSpPr>
        <p:spPr>
          <a:xfrm>
            <a:off x="731520" y="3154680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3" name="Text 10"/>
          <p:cNvSpPr/>
          <p:nvPr/>
        </p:nvSpPr>
        <p:spPr>
          <a:xfrm>
            <a:off x="731520" y="315468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417320" y="3172968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Listen or read along.</a:t>
            </a:r>
            <a:endParaRPr lang="en-US" sz="2400" dirty="0"/>
          </a:p>
        </p:txBody>
      </p:sp>
      <p:sp>
        <p:nvSpPr>
          <p:cNvPr id="15" name="Shape 12"/>
          <p:cNvSpPr/>
          <p:nvPr/>
        </p:nvSpPr>
        <p:spPr>
          <a:xfrm>
            <a:off x="731520" y="3867912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6" name="Text 13"/>
          <p:cNvSpPr/>
          <p:nvPr/>
        </p:nvSpPr>
        <p:spPr>
          <a:xfrm>
            <a:off x="731520" y="386791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000" dirty="0"/>
          </a:p>
        </p:txBody>
      </p:sp>
      <p:sp>
        <p:nvSpPr>
          <p:cNvPr id="17" name="Text 14"/>
          <p:cNvSpPr/>
          <p:nvPr/>
        </p:nvSpPr>
        <p:spPr>
          <a:xfrm>
            <a:off x="1417320" y="3886200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Write three to five keywords.</a:t>
            </a:r>
            <a:endParaRPr lang="en-US" sz="2400" dirty="0"/>
          </a:p>
        </p:txBody>
      </p:sp>
      <p:sp>
        <p:nvSpPr>
          <p:cNvPr id="18" name="Shape 15"/>
          <p:cNvSpPr/>
          <p:nvPr/>
        </p:nvSpPr>
        <p:spPr>
          <a:xfrm>
            <a:off x="731520" y="4581144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9" name="Text 16"/>
          <p:cNvSpPr/>
          <p:nvPr/>
        </p:nvSpPr>
        <p:spPr>
          <a:xfrm>
            <a:off x="731520" y="4581144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2000" dirty="0"/>
          </a:p>
        </p:txBody>
      </p:sp>
      <p:sp>
        <p:nvSpPr>
          <p:cNvPr id="20" name="Text 17"/>
          <p:cNvSpPr/>
          <p:nvPr/>
        </p:nvSpPr>
        <p:spPr>
          <a:xfrm>
            <a:off x="1417320" y="4599432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Write one idea you are curious about.</a:t>
            </a:r>
            <a:endParaRPr lang="en-US" sz="2400" dirty="0"/>
          </a:p>
        </p:txBody>
      </p:sp>
      <p:sp>
        <p:nvSpPr>
          <p:cNvPr id="21" name="Shape 18"/>
          <p:cNvSpPr/>
          <p:nvPr/>
        </p:nvSpPr>
        <p:spPr>
          <a:xfrm>
            <a:off x="685800" y="5440680"/>
            <a:ext cx="10835640" cy="73152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685800" y="5440680"/>
            <a:ext cx="109728" cy="73152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3" name="Text 20"/>
          <p:cNvSpPr/>
          <p:nvPr/>
        </p:nvSpPr>
        <p:spPr>
          <a:xfrm>
            <a:off x="960120" y="5440680"/>
            <a:ext cx="10424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Done when: </a:t>
            </a: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Three keywords, one idea, and one question are written.</a:t>
            </a:r>
            <a:endParaRPr lang="en-US" sz="2200" dirty="0"/>
          </a:p>
        </p:txBody>
      </p:sp>
      <p:sp>
        <p:nvSpPr>
          <p:cNvPr id="24" name="Shape 21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5" name="Shape 22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6" name="Text 23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8 · Dental Clinic and Lab · Unit 3</a:t>
            </a:r>
            <a:endParaRPr lang="en-US" sz="1200" dirty="0"/>
          </a:p>
        </p:txBody>
      </p:sp>
      <p:sp>
        <p:nvSpPr>
          <p:cNvPr id="27" name="Text 24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21</a:t>
            </a:r>
            <a:endParaRPr lang="en-US" sz="1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38360" y="548640"/>
            <a:ext cx="1783080" cy="1783080"/>
          </a:xfrm>
          <a:prstGeom prst="roundRect">
            <a:avLst>
              <a:gd name="adj" fmla="val 6154"/>
            </a:avLst>
          </a:prstGeom>
          <a:solidFill>
            <a:srgbClr val="E6F0F8"/>
          </a:solidFill>
          <a:ln/>
        </p:spPr>
      </p:sp>
      <p:pic>
        <p:nvPicPr>
          <p:cNvPr id="3" name="Image 0" descr="Activity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240" y="731520"/>
            <a:ext cx="1417320" cy="14173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5800" y="50292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Activity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8778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D3.2 Marisol's Ready Room</a:t>
            </a:r>
            <a:endParaRPr lang="en-US" sz="3600" dirty="0"/>
          </a:p>
        </p:txBody>
      </p:sp>
      <p:sp>
        <p:nvSpPr>
          <p:cNvPr id="6" name="Shape 3"/>
          <p:cNvSpPr/>
          <p:nvPr/>
        </p:nvSpPr>
        <p:spPr>
          <a:xfrm>
            <a:off x="685800" y="2331720"/>
            <a:ext cx="1252728" cy="512064"/>
          </a:xfrm>
          <a:prstGeom prst="roundRect">
            <a:avLst>
              <a:gd name="adj" fmla="val 21429"/>
            </a:avLst>
          </a:prstGeom>
          <a:solidFill>
            <a:srgbClr val="002454"/>
          </a:solidFill>
          <a:ln/>
        </p:spPr>
      </p:sp>
      <p:sp>
        <p:nvSpPr>
          <p:cNvPr id="7" name="Text 4"/>
          <p:cNvSpPr/>
          <p:nvPr/>
        </p:nvSpPr>
        <p:spPr>
          <a:xfrm>
            <a:off x="685800" y="2331720"/>
            <a:ext cx="125272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14 min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2103120" y="2331720"/>
            <a:ext cx="2976372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2103120" y="2331720"/>
            <a:ext cx="297637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Class vote or pairs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5244084" y="2331720"/>
            <a:ext cx="2446020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244084" y="2331720"/>
            <a:ext cx="24460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p. 215</a:t>
            </a:r>
            <a:endParaRPr lang="en-US" sz="2000" dirty="0"/>
          </a:p>
        </p:txBody>
      </p:sp>
      <p:sp>
        <p:nvSpPr>
          <p:cNvPr id="12" name="Shape 9"/>
          <p:cNvSpPr/>
          <p:nvPr/>
        </p:nvSpPr>
        <p:spPr>
          <a:xfrm>
            <a:off x="731520" y="3154680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3" name="Text 10"/>
          <p:cNvSpPr/>
          <p:nvPr/>
        </p:nvSpPr>
        <p:spPr>
          <a:xfrm>
            <a:off x="731520" y="315468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417320" y="3172968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Read each fictional moment.</a:t>
            </a:r>
            <a:endParaRPr lang="en-US" sz="2400" dirty="0"/>
          </a:p>
        </p:txBody>
      </p:sp>
      <p:sp>
        <p:nvSpPr>
          <p:cNvPr id="15" name="Shape 12"/>
          <p:cNvSpPr/>
          <p:nvPr/>
        </p:nvSpPr>
        <p:spPr>
          <a:xfrm>
            <a:off x="731520" y="3867912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6" name="Text 13"/>
          <p:cNvSpPr/>
          <p:nvPr/>
        </p:nvSpPr>
        <p:spPr>
          <a:xfrm>
            <a:off x="731520" y="386791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000" dirty="0"/>
          </a:p>
        </p:txBody>
      </p:sp>
      <p:sp>
        <p:nvSpPr>
          <p:cNvPr id="17" name="Text 14"/>
          <p:cNvSpPr/>
          <p:nvPr/>
        </p:nvSpPr>
        <p:spPr>
          <a:xfrm>
            <a:off x="1417320" y="3886200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Choose the strongest next move.</a:t>
            </a:r>
            <a:endParaRPr lang="en-US" sz="2400" dirty="0"/>
          </a:p>
        </p:txBody>
      </p:sp>
      <p:sp>
        <p:nvSpPr>
          <p:cNvPr id="18" name="Shape 15"/>
          <p:cNvSpPr/>
          <p:nvPr/>
        </p:nvSpPr>
        <p:spPr>
          <a:xfrm>
            <a:off x="731520" y="4581144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9" name="Text 16"/>
          <p:cNvSpPr/>
          <p:nvPr/>
        </p:nvSpPr>
        <p:spPr>
          <a:xfrm>
            <a:off x="731520" y="4581144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2000" dirty="0"/>
          </a:p>
        </p:txBody>
      </p:sp>
      <p:sp>
        <p:nvSpPr>
          <p:cNvPr id="20" name="Text 17"/>
          <p:cNvSpPr/>
          <p:nvPr/>
        </p:nvSpPr>
        <p:spPr>
          <a:xfrm>
            <a:off x="1417320" y="4599432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 what Marisol or Nico protects.</a:t>
            </a:r>
            <a:endParaRPr lang="en-US" sz="2400" dirty="0"/>
          </a:p>
        </p:txBody>
      </p:sp>
      <p:sp>
        <p:nvSpPr>
          <p:cNvPr id="21" name="Shape 18"/>
          <p:cNvSpPr/>
          <p:nvPr/>
        </p:nvSpPr>
        <p:spPr>
          <a:xfrm>
            <a:off x="685800" y="5440680"/>
            <a:ext cx="10835640" cy="73152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685800" y="5440680"/>
            <a:ext cx="109728" cy="73152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3" name="Text 20"/>
          <p:cNvSpPr/>
          <p:nvPr/>
        </p:nvSpPr>
        <p:spPr>
          <a:xfrm>
            <a:off x="960120" y="5440680"/>
            <a:ext cx="10424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Done when: </a:t>
            </a: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Every choice has an answer and a reason.</a:t>
            </a:r>
            <a:endParaRPr lang="en-US" sz="2200" dirty="0"/>
          </a:p>
        </p:txBody>
      </p:sp>
      <p:sp>
        <p:nvSpPr>
          <p:cNvPr id="24" name="Shape 21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5" name="Shape 22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6" name="Text 23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8 · Dental Clinic and Lab · Unit 3</a:t>
            </a:r>
            <a:endParaRPr lang="en-US" sz="1200" dirty="0"/>
          </a:p>
        </p:txBody>
      </p:sp>
      <p:sp>
        <p:nvSpPr>
          <p:cNvPr id="27" name="Text 24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22</a:t>
            </a:r>
            <a:endParaRPr lang="en-US" sz="1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Safe communication pattern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10607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Say what you know. Ask about the rest.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685800" y="2194560"/>
            <a:ext cx="3429000" cy="329184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85800" y="2194560"/>
            <a:ext cx="3429000" cy="128016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6" name="Text 4"/>
          <p:cNvSpPr/>
          <p:nvPr/>
        </p:nvSpPr>
        <p:spPr>
          <a:xfrm>
            <a:off x="960120" y="251460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Check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960120" y="3611880"/>
            <a:ext cx="29260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 item with no status stays open.</a:t>
            </a:r>
            <a:endParaRPr lang="en-US" sz="2200" dirty="0"/>
          </a:p>
        </p:txBody>
      </p:sp>
      <p:sp>
        <p:nvSpPr>
          <p:cNvPr id="8" name="Shape 6"/>
          <p:cNvSpPr/>
          <p:nvPr/>
        </p:nvSpPr>
        <p:spPr>
          <a:xfrm>
            <a:off x="4389120" y="2194560"/>
            <a:ext cx="3429000" cy="329184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389120" y="2194560"/>
            <a:ext cx="3429000" cy="128016"/>
          </a:xfrm>
          <a:prstGeom prst="rect">
            <a:avLst/>
          </a:prstGeom>
          <a:solidFill>
            <a:srgbClr val="7BAED4"/>
          </a:solidFill>
          <a:ln/>
        </p:spPr>
      </p:sp>
      <p:sp>
        <p:nvSpPr>
          <p:cNvPr id="10" name="Text 8"/>
          <p:cNvSpPr/>
          <p:nvPr/>
        </p:nvSpPr>
        <p:spPr>
          <a:xfrm>
            <a:off x="4663440" y="251460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Notice</a:t>
            </a:r>
            <a:endParaRPr lang="en-US" sz="2600" dirty="0"/>
          </a:p>
        </p:txBody>
      </p:sp>
      <p:sp>
        <p:nvSpPr>
          <p:cNvPr id="11" name="Text 9"/>
          <p:cNvSpPr/>
          <p:nvPr/>
        </p:nvSpPr>
        <p:spPr>
          <a:xfrm>
            <a:off x="4663440" y="3611880"/>
            <a:ext cx="29260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Report the exact observation.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092440" y="2194560"/>
            <a:ext cx="3429000" cy="329184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8092440" y="2194560"/>
            <a:ext cx="3429000" cy="128016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4" name="Text 12"/>
          <p:cNvSpPr/>
          <p:nvPr/>
        </p:nvSpPr>
        <p:spPr>
          <a:xfrm>
            <a:off x="8366760" y="251460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Communicate</a:t>
            </a:r>
            <a:endParaRPr lang="en-US" sz="2600" dirty="0"/>
          </a:p>
        </p:txBody>
      </p:sp>
      <p:sp>
        <p:nvSpPr>
          <p:cNvPr id="15" name="Text 13"/>
          <p:cNvSpPr/>
          <p:nvPr/>
        </p:nvSpPr>
        <p:spPr>
          <a:xfrm>
            <a:off x="8366760" y="3611880"/>
            <a:ext cx="29260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Explain the next step; connect questions.</a:t>
            </a:r>
            <a:endParaRPr lang="en-US" sz="2200" dirty="0"/>
          </a:p>
        </p:txBody>
      </p:sp>
      <p:sp>
        <p:nvSpPr>
          <p:cNvPr id="16" name="Shape 14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7" name="Shape 15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18" name="Text 16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8 · Dental Clinic and Lab · Unit 3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23</a:t>
            </a:r>
            <a:endParaRPr lang="en-US" sz="12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38360" y="548640"/>
            <a:ext cx="1783080" cy="1783080"/>
          </a:xfrm>
          <a:prstGeom prst="roundRect">
            <a:avLst>
              <a:gd name="adj" fmla="val 6154"/>
            </a:avLst>
          </a:prstGeom>
          <a:solidFill>
            <a:srgbClr val="E6F0F8"/>
          </a:solidFill>
          <a:ln/>
        </p:spPr>
      </p:sp>
      <p:pic>
        <p:nvPicPr>
          <p:cNvPr id="3" name="Image 0" descr="Activity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240" y="731520"/>
            <a:ext cx="1417320" cy="14173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5800" y="50292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Activity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8778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D3.3 Patient-Trust Workflow Board</a:t>
            </a:r>
            <a:endParaRPr lang="en-US" sz="3600" dirty="0"/>
          </a:p>
        </p:txBody>
      </p:sp>
      <p:sp>
        <p:nvSpPr>
          <p:cNvPr id="6" name="Shape 3"/>
          <p:cNvSpPr/>
          <p:nvPr/>
        </p:nvSpPr>
        <p:spPr>
          <a:xfrm>
            <a:off x="685800" y="2331720"/>
            <a:ext cx="1252728" cy="512064"/>
          </a:xfrm>
          <a:prstGeom prst="roundRect">
            <a:avLst>
              <a:gd name="adj" fmla="val 21429"/>
            </a:avLst>
          </a:prstGeom>
          <a:solidFill>
            <a:srgbClr val="002454"/>
          </a:solidFill>
          <a:ln/>
        </p:spPr>
      </p:sp>
      <p:sp>
        <p:nvSpPr>
          <p:cNvPr id="7" name="Text 4"/>
          <p:cNvSpPr/>
          <p:nvPr/>
        </p:nvSpPr>
        <p:spPr>
          <a:xfrm>
            <a:off x="685800" y="2331720"/>
            <a:ext cx="125272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14 min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2103120" y="2331720"/>
            <a:ext cx="2843784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2103120" y="2331720"/>
            <a:ext cx="284378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Solo, then compare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5111496" y="2331720"/>
            <a:ext cx="2446020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111496" y="2331720"/>
            <a:ext cx="24460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p. 218</a:t>
            </a:r>
            <a:endParaRPr lang="en-US" sz="2000" dirty="0"/>
          </a:p>
        </p:txBody>
      </p:sp>
      <p:sp>
        <p:nvSpPr>
          <p:cNvPr id="12" name="Shape 9"/>
          <p:cNvSpPr/>
          <p:nvPr/>
        </p:nvSpPr>
        <p:spPr>
          <a:xfrm>
            <a:off x="731520" y="3154680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3" name="Text 10"/>
          <p:cNvSpPr/>
          <p:nvPr/>
        </p:nvSpPr>
        <p:spPr>
          <a:xfrm>
            <a:off x="731520" y="315468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417320" y="3172968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 the context and what you noticed.</a:t>
            </a:r>
            <a:endParaRPr lang="en-US" sz="2400" dirty="0"/>
          </a:p>
        </p:txBody>
      </p:sp>
      <p:sp>
        <p:nvSpPr>
          <p:cNvPr id="15" name="Shape 12"/>
          <p:cNvSpPr/>
          <p:nvPr/>
        </p:nvSpPr>
        <p:spPr>
          <a:xfrm>
            <a:off x="731520" y="3867912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6" name="Text 13"/>
          <p:cNvSpPr/>
          <p:nvPr/>
        </p:nvSpPr>
        <p:spPr>
          <a:xfrm>
            <a:off x="731520" y="386791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000" dirty="0"/>
          </a:p>
        </p:txBody>
      </p:sp>
      <p:sp>
        <p:nvSpPr>
          <p:cNvPr id="17" name="Text 14"/>
          <p:cNvSpPr/>
          <p:nvPr/>
        </p:nvSpPr>
        <p:spPr>
          <a:xfrm>
            <a:off x="1417320" y="3886200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Write one welcoming sentence.</a:t>
            </a:r>
            <a:endParaRPr lang="en-US" sz="2400" dirty="0"/>
          </a:p>
        </p:txBody>
      </p:sp>
      <p:sp>
        <p:nvSpPr>
          <p:cNvPr id="18" name="Shape 15"/>
          <p:cNvSpPr/>
          <p:nvPr/>
        </p:nvSpPr>
        <p:spPr>
          <a:xfrm>
            <a:off x="731520" y="4581144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9" name="Text 16"/>
          <p:cNvSpPr/>
          <p:nvPr/>
        </p:nvSpPr>
        <p:spPr>
          <a:xfrm>
            <a:off x="731520" y="4581144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2000" dirty="0"/>
          </a:p>
        </p:txBody>
      </p:sp>
      <p:sp>
        <p:nvSpPr>
          <p:cNvPr id="20" name="Text 17"/>
          <p:cNvSpPr/>
          <p:nvPr/>
        </p:nvSpPr>
        <p:spPr>
          <a:xfrm>
            <a:off x="1417320" y="4599432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 who should answer or act.</a:t>
            </a:r>
            <a:endParaRPr lang="en-US" sz="2400" dirty="0"/>
          </a:p>
        </p:txBody>
      </p:sp>
      <p:sp>
        <p:nvSpPr>
          <p:cNvPr id="21" name="Shape 18"/>
          <p:cNvSpPr/>
          <p:nvPr/>
        </p:nvSpPr>
        <p:spPr>
          <a:xfrm>
            <a:off x="685800" y="5440680"/>
            <a:ext cx="10835640" cy="73152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685800" y="5440680"/>
            <a:ext cx="109728" cy="73152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3" name="Text 20"/>
          <p:cNvSpPr/>
          <p:nvPr/>
        </p:nvSpPr>
        <p:spPr>
          <a:xfrm>
            <a:off x="960120" y="5440680"/>
            <a:ext cx="10424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Done when: </a:t>
            </a: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All four parts are clear and name who acts.</a:t>
            </a:r>
            <a:endParaRPr lang="en-US" sz="2200" dirty="0"/>
          </a:p>
        </p:txBody>
      </p:sp>
      <p:sp>
        <p:nvSpPr>
          <p:cNvPr id="24" name="Shape 21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5" name="Shape 22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6" name="Text 23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8 · Dental Clinic and Lab · Unit 3</a:t>
            </a:r>
            <a:endParaRPr lang="en-US" sz="1200" dirty="0"/>
          </a:p>
        </p:txBody>
      </p:sp>
      <p:sp>
        <p:nvSpPr>
          <p:cNvPr id="27" name="Text 24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24</a:t>
            </a:r>
            <a:endParaRPr lang="en-US" sz="12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Check for understanding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106070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The schedule is running late. Nico's best move?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731520" y="2377440"/>
            <a:ext cx="685800" cy="685800"/>
          </a:xfrm>
          <a:prstGeom prst="roundRect">
            <a:avLst>
              <a:gd name="adj" fmla="val 16000"/>
            </a:avLst>
          </a:prstGeom>
          <a:solidFill>
            <a:srgbClr val="002454"/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237744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1691640" y="2414016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Say what he knows; ask for an update</a:t>
            </a:r>
            <a:endParaRPr lang="en-US" sz="2600" dirty="0"/>
          </a:p>
        </p:txBody>
      </p:sp>
      <p:sp>
        <p:nvSpPr>
          <p:cNvPr id="7" name="Shape 5"/>
          <p:cNvSpPr/>
          <p:nvPr/>
        </p:nvSpPr>
        <p:spPr>
          <a:xfrm>
            <a:off x="731520" y="3310128"/>
            <a:ext cx="685800" cy="685800"/>
          </a:xfrm>
          <a:prstGeom prst="roundRect">
            <a:avLst>
              <a:gd name="adj" fmla="val 16000"/>
            </a:avLst>
          </a:prstGeom>
          <a:solidFill>
            <a:srgbClr val="7BAED4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3310128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600" dirty="0"/>
          </a:p>
        </p:txBody>
      </p:sp>
      <p:sp>
        <p:nvSpPr>
          <p:cNvPr id="9" name="Text 7"/>
          <p:cNvSpPr/>
          <p:nvPr/>
        </p:nvSpPr>
        <p:spPr>
          <a:xfrm>
            <a:off x="1691640" y="3346704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Invent a time</a:t>
            </a:r>
            <a:endParaRPr lang="en-US" sz="2600" dirty="0"/>
          </a:p>
        </p:txBody>
      </p:sp>
      <p:sp>
        <p:nvSpPr>
          <p:cNvPr id="10" name="Shape 8"/>
          <p:cNvSpPr/>
          <p:nvPr/>
        </p:nvSpPr>
        <p:spPr>
          <a:xfrm>
            <a:off x="731520" y="4242816"/>
            <a:ext cx="685800" cy="685800"/>
          </a:xfrm>
          <a:prstGeom prst="roundRect">
            <a:avLst>
              <a:gd name="adj" fmla="val 16000"/>
            </a:avLst>
          </a:prstGeom>
          <a:solidFill>
            <a:srgbClr val="002454"/>
          </a:solidFill>
          <a:ln/>
        </p:spPr>
      </p:sp>
      <p:sp>
        <p:nvSpPr>
          <p:cNvPr id="11" name="Text 9"/>
          <p:cNvSpPr/>
          <p:nvPr/>
        </p:nvSpPr>
        <p:spPr>
          <a:xfrm>
            <a:off x="731520" y="4242816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2600" dirty="0"/>
          </a:p>
        </p:txBody>
      </p:sp>
      <p:sp>
        <p:nvSpPr>
          <p:cNvPr id="12" name="Text 10"/>
          <p:cNvSpPr/>
          <p:nvPr/>
        </p:nvSpPr>
        <p:spPr>
          <a:xfrm>
            <a:off x="1691640" y="4279392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Say nothing</a:t>
            </a:r>
            <a:endParaRPr lang="en-US" sz="2600" dirty="0"/>
          </a:p>
        </p:txBody>
      </p:sp>
      <p:sp>
        <p:nvSpPr>
          <p:cNvPr id="13" name="Shape 11"/>
          <p:cNvSpPr/>
          <p:nvPr/>
        </p:nvSpPr>
        <p:spPr>
          <a:xfrm>
            <a:off x="685800" y="5394960"/>
            <a:ext cx="10835640" cy="6858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14400" y="5394960"/>
            <a:ext cx="10424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Show 1, 2, or 3 fingers. Then explain why.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6" name="Shape 14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17" name="Text 15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8 · Dental Clinic and Lab · Unit 3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25</a:t>
            </a:r>
            <a:endParaRPr lang="en-US" sz="12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38360" y="548640"/>
            <a:ext cx="1783080" cy="1783080"/>
          </a:xfrm>
          <a:prstGeom prst="roundRect">
            <a:avLst>
              <a:gd name="adj" fmla="val 6154"/>
            </a:avLst>
          </a:prstGeom>
          <a:solidFill>
            <a:srgbClr val="E6F0F8"/>
          </a:solidFill>
          <a:ln/>
        </p:spPr>
      </p:sp>
      <p:pic>
        <p:nvPicPr>
          <p:cNvPr id="3" name="Image 0" descr="Exit ticket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240" y="731520"/>
            <a:ext cx="1417320" cy="14173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5800" y="50292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Unit 3 exit ticket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8778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Before you go</a:t>
            </a:r>
            <a:endParaRPr lang="en-US" sz="4000" dirty="0"/>
          </a:p>
        </p:txBody>
      </p:sp>
      <p:sp>
        <p:nvSpPr>
          <p:cNvPr id="6" name="Shape 3"/>
          <p:cNvSpPr/>
          <p:nvPr/>
        </p:nvSpPr>
        <p:spPr>
          <a:xfrm>
            <a:off x="685800" y="1828800"/>
            <a:ext cx="1120140" cy="512064"/>
          </a:xfrm>
          <a:prstGeom prst="roundRect">
            <a:avLst>
              <a:gd name="adj" fmla="val 21429"/>
            </a:avLst>
          </a:prstGeom>
          <a:solidFill>
            <a:srgbClr val="002454"/>
          </a:solidFill>
          <a:ln/>
        </p:spPr>
      </p:sp>
      <p:sp>
        <p:nvSpPr>
          <p:cNvPr id="7" name="Text 4"/>
          <p:cNvSpPr/>
          <p:nvPr/>
        </p:nvSpPr>
        <p:spPr>
          <a:xfrm>
            <a:off x="685800" y="1828800"/>
            <a:ext cx="11201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min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1970532" y="1828800"/>
            <a:ext cx="2446020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970532" y="1828800"/>
            <a:ext cx="24460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p. 227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685800" y="2743200"/>
            <a:ext cx="5303520" cy="27432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85800" y="2743200"/>
            <a:ext cx="5303520" cy="128016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2" name="Text 9"/>
          <p:cNvSpPr/>
          <p:nvPr/>
        </p:nvSpPr>
        <p:spPr>
          <a:xfrm>
            <a:off x="960120" y="30632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800" dirty="0"/>
          </a:p>
        </p:txBody>
      </p:sp>
      <p:sp>
        <p:nvSpPr>
          <p:cNvPr id="13" name="Text 10"/>
          <p:cNvSpPr/>
          <p:nvPr/>
        </p:nvSpPr>
        <p:spPr>
          <a:xfrm>
            <a:off x="1554480" y="3090672"/>
            <a:ext cx="42062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exact fact a dental assistant must get right.</a:t>
            </a:r>
            <a:endParaRPr lang="en-US" sz="2400" dirty="0"/>
          </a:p>
        </p:txBody>
      </p:sp>
      <p:sp>
        <p:nvSpPr>
          <p:cNvPr id="14" name="Shape 11"/>
          <p:cNvSpPr/>
          <p:nvPr/>
        </p:nvSpPr>
        <p:spPr>
          <a:xfrm>
            <a:off x="6217920" y="2743200"/>
            <a:ext cx="5303520" cy="27432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6217920" y="2743200"/>
            <a:ext cx="5303520" cy="128016"/>
          </a:xfrm>
          <a:prstGeom prst="rect">
            <a:avLst/>
          </a:prstGeom>
          <a:solidFill>
            <a:srgbClr val="7BAED4"/>
          </a:solidFill>
          <a:ln/>
        </p:spPr>
      </p:sp>
      <p:sp>
        <p:nvSpPr>
          <p:cNvPr id="16" name="Text 13"/>
          <p:cNvSpPr/>
          <p:nvPr/>
        </p:nvSpPr>
        <p:spPr>
          <a:xfrm>
            <a:off x="6492240" y="30632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800" dirty="0"/>
          </a:p>
        </p:txBody>
      </p:sp>
      <p:sp>
        <p:nvSpPr>
          <p:cNvPr id="17" name="Text 14"/>
          <p:cNvSpPr/>
          <p:nvPr/>
        </p:nvSpPr>
        <p:spPr>
          <a:xfrm>
            <a:off x="7086600" y="3090672"/>
            <a:ext cx="42062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person or role who should receive that fact.</a:t>
            </a:r>
            <a:endParaRPr lang="en-US" sz="2400" dirty="0"/>
          </a:p>
        </p:txBody>
      </p:sp>
      <p:sp>
        <p:nvSpPr>
          <p:cNvPr id="18" name="Shape 15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9" name="Shape 16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0" name="Text 17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8 · Dental Clinic and Lab · Unit 3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26</a:t>
            </a:r>
            <a:endParaRPr lang="en-US" sz="12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069080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777240"/>
            <a:ext cx="33832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Unit 4 of 4 · 50-minute class period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548640" y="1920240"/>
            <a:ext cx="324612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Dental Health Technology Fit Check</a:t>
            </a:r>
            <a:endParaRPr lang="en-US" sz="3600" dirty="0"/>
          </a:p>
        </p:txBody>
      </p:sp>
      <p:sp>
        <p:nvSpPr>
          <p:cNvPr id="5" name="Shape 3"/>
          <p:cNvSpPr/>
          <p:nvPr/>
        </p:nvSpPr>
        <p:spPr>
          <a:xfrm>
            <a:off x="4617720" y="868680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617720" y="868680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min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6172200" y="841248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Recap: one clue</a:t>
            </a:r>
            <a:endParaRPr lang="en-US" sz="2200" dirty="0"/>
          </a:p>
        </p:txBody>
      </p:sp>
      <p:sp>
        <p:nvSpPr>
          <p:cNvPr id="8" name="Shape 6"/>
          <p:cNvSpPr/>
          <p:nvPr/>
        </p:nvSpPr>
        <p:spPr>
          <a:xfrm>
            <a:off x="4617720" y="1856232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17720" y="1856232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 min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6172200" y="1828800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D4.1 Strengths and Fit Check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4617720" y="2843784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617720" y="2843784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 min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6172200" y="2816352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D4.2 Practical Factor Check</a:t>
            </a:r>
            <a:endParaRPr lang="en-US" sz="2200" dirty="0"/>
          </a:p>
        </p:txBody>
      </p:sp>
      <p:sp>
        <p:nvSpPr>
          <p:cNvPr id="14" name="Shape 12"/>
          <p:cNvSpPr/>
          <p:nvPr/>
        </p:nvSpPr>
        <p:spPr>
          <a:xfrm>
            <a:off x="4617720" y="3831336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617720" y="3831336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17 min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6172200" y="3803904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D4.3 Career Passport and Next-Step Planner</a:t>
            </a:r>
            <a:endParaRPr lang="en-US" sz="2200" dirty="0"/>
          </a:p>
        </p:txBody>
      </p:sp>
      <p:sp>
        <p:nvSpPr>
          <p:cNvPr id="17" name="Shape 15"/>
          <p:cNvSpPr/>
          <p:nvPr/>
        </p:nvSpPr>
        <p:spPr>
          <a:xfrm>
            <a:off x="4617720" y="4818888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617720" y="4818888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min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6172200" y="4791456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Exit ticket</a:t>
            </a:r>
            <a:endParaRPr lang="en-US" sz="2200" dirty="0"/>
          </a:p>
        </p:txBody>
      </p:sp>
      <p:sp>
        <p:nvSpPr>
          <p:cNvPr id="20" name="Shape 18"/>
          <p:cNvSpPr/>
          <p:nvPr/>
        </p:nvSpPr>
        <p:spPr>
          <a:xfrm>
            <a:off x="4617720" y="6382512"/>
            <a:ext cx="699516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1" name="Text 19"/>
          <p:cNvSpPr/>
          <p:nvPr/>
        </p:nvSpPr>
        <p:spPr>
          <a:xfrm>
            <a:off x="4636008" y="6464808"/>
            <a:ext cx="54406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8 · Dental Clinic and Lab · Unit 4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27</a:t>
            </a:r>
            <a:endParaRPr lang="en-US" sz="12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Recap: name one clue from this stop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10607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Meaningful does not mean easy.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685800" y="2148840"/>
            <a:ext cx="5303520" cy="64008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5" name="Text 3"/>
          <p:cNvSpPr/>
          <p:nvPr/>
        </p:nvSpPr>
        <p:spPr>
          <a:xfrm>
            <a:off x="960120" y="2148840"/>
            <a:ext cx="4846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Why people choose it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685800" y="2788920"/>
            <a:ext cx="5303520" cy="301752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005840" y="3182112"/>
            <a:ext cx="155448" cy="15544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8" name="Text 6"/>
          <p:cNvSpPr/>
          <p:nvPr/>
        </p:nvSpPr>
        <p:spPr>
          <a:xfrm>
            <a:off x="1371600" y="3063240"/>
            <a:ext cx="4389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Patient trust</a:t>
            </a:r>
            <a:endParaRPr lang="en-US" sz="2400" dirty="0"/>
          </a:p>
        </p:txBody>
      </p:sp>
      <p:sp>
        <p:nvSpPr>
          <p:cNvPr id="9" name="Shape 7"/>
          <p:cNvSpPr/>
          <p:nvPr/>
        </p:nvSpPr>
        <p:spPr>
          <a:xfrm>
            <a:off x="1005840" y="4050792"/>
            <a:ext cx="155448" cy="155448"/>
          </a:xfrm>
          <a:prstGeom prst="ellipse">
            <a:avLst/>
          </a:prstGeom>
          <a:solidFill>
            <a:srgbClr val="7BAED4"/>
          </a:solidFill>
          <a:ln/>
        </p:spPr>
      </p:sp>
      <p:sp>
        <p:nvSpPr>
          <p:cNvPr id="10" name="Text 8"/>
          <p:cNvSpPr/>
          <p:nvPr/>
        </p:nvSpPr>
        <p:spPr>
          <a:xfrm>
            <a:off x="1371600" y="3931920"/>
            <a:ext cx="4389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Ready rooms</a:t>
            </a:r>
            <a:endParaRPr lang="en-US" sz="2400" dirty="0"/>
          </a:p>
        </p:txBody>
      </p:sp>
      <p:sp>
        <p:nvSpPr>
          <p:cNvPr id="11" name="Shape 9"/>
          <p:cNvSpPr/>
          <p:nvPr/>
        </p:nvSpPr>
        <p:spPr>
          <a:xfrm>
            <a:off x="1005840" y="4919472"/>
            <a:ext cx="155448" cy="15544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2" name="Text 10"/>
          <p:cNvSpPr/>
          <p:nvPr/>
        </p:nvSpPr>
        <p:spPr>
          <a:xfrm>
            <a:off x="1371600" y="4800600"/>
            <a:ext cx="4389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Team rhythm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6217920" y="2148840"/>
            <a:ext cx="5303520" cy="640080"/>
          </a:xfrm>
          <a:prstGeom prst="rect">
            <a:avLst/>
          </a:prstGeom>
          <a:solidFill>
            <a:srgbClr val="7BAED4"/>
          </a:solidFill>
          <a:ln/>
        </p:spPr>
      </p:sp>
      <p:sp>
        <p:nvSpPr>
          <p:cNvPr id="14" name="Text 12"/>
          <p:cNvSpPr/>
          <p:nvPr/>
        </p:nvSpPr>
        <p:spPr>
          <a:xfrm>
            <a:off x="6492240" y="2148840"/>
            <a:ext cx="4846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can be hard</a:t>
            </a:r>
            <a:endParaRPr lang="en-US" sz="2400" dirty="0"/>
          </a:p>
        </p:txBody>
      </p:sp>
      <p:sp>
        <p:nvSpPr>
          <p:cNvPr id="15" name="Shape 13"/>
          <p:cNvSpPr/>
          <p:nvPr/>
        </p:nvSpPr>
        <p:spPr>
          <a:xfrm>
            <a:off x="6217920" y="2788920"/>
            <a:ext cx="5303520" cy="301752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537960" y="3182112"/>
            <a:ext cx="155448" cy="15544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7" name="Text 15"/>
          <p:cNvSpPr/>
          <p:nvPr/>
        </p:nvSpPr>
        <p:spPr>
          <a:xfrm>
            <a:off x="6903720" y="3063240"/>
            <a:ext cx="4389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Close patient contact</a:t>
            </a:r>
            <a:endParaRPr lang="en-US" sz="2400" dirty="0"/>
          </a:p>
        </p:txBody>
      </p:sp>
      <p:sp>
        <p:nvSpPr>
          <p:cNvPr id="18" name="Shape 16"/>
          <p:cNvSpPr/>
          <p:nvPr/>
        </p:nvSpPr>
        <p:spPr>
          <a:xfrm>
            <a:off x="6537960" y="4050792"/>
            <a:ext cx="155448" cy="155448"/>
          </a:xfrm>
          <a:prstGeom prst="ellipse">
            <a:avLst/>
          </a:prstGeom>
          <a:solidFill>
            <a:srgbClr val="7BAED4"/>
          </a:solidFill>
          <a:ln/>
        </p:spPr>
      </p:sp>
      <p:sp>
        <p:nvSpPr>
          <p:cNvPr id="19" name="Text 17"/>
          <p:cNvSpPr/>
          <p:nvPr/>
        </p:nvSpPr>
        <p:spPr>
          <a:xfrm>
            <a:off x="6903720" y="3931920"/>
            <a:ext cx="4389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Fine hand skills</a:t>
            </a:r>
            <a:endParaRPr lang="en-US" sz="2400" dirty="0"/>
          </a:p>
        </p:txBody>
      </p:sp>
      <p:sp>
        <p:nvSpPr>
          <p:cNvPr id="20" name="Shape 18"/>
          <p:cNvSpPr/>
          <p:nvPr/>
        </p:nvSpPr>
        <p:spPr>
          <a:xfrm>
            <a:off x="6537960" y="4919472"/>
            <a:ext cx="155448" cy="15544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21" name="Text 19"/>
          <p:cNvSpPr/>
          <p:nvPr/>
        </p:nvSpPr>
        <p:spPr>
          <a:xfrm>
            <a:off x="6903720" y="4800600"/>
            <a:ext cx="4389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Standing and time pressure</a:t>
            </a:r>
            <a:endParaRPr lang="en-US" sz="2400" dirty="0"/>
          </a:p>
        </p:txBody>
      </p:sp>
      <p:sp>
        <p:nvSpPr>
          <p:cNvPr id="22" name="Shape 20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3" name="Shape 21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4" name="Text 22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8 · Dental Clinic and Lab · Unit 4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28</a:t>
            </a:r>
            <a:endParaRPr lang="en-US" sz="12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38360" y="548640"/>
            <a:ext cx="1783080" cy="1783080"/>
          </a:xfrm>
          <a:prstGeom prst="roundRect">
            <a:avLst>
              <a:gd name="adj" fmla="val 6154"/>
            </a:avLst>
          </a:prstGeom>
          <a:solidFill>
            <a:srgbClr val="E6F0F8"/>
          </a:solidFill>
          <a:ln/>
        </p:spPr>
      </p:sp>
      <p:pic>
        <p:nvPicPr>
          <p:cNvPr id="3" name="Image 0" descr="Activity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240" y="731520"/>
            <a:ext cx="1417320" cy="14173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5800" y="50292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Activity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8778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D4.1 Dental Health Technology Strengths and Fit Check</a:t>
            </a:r>
            <a:endParaRPr lang="en-US" sz="3600" dirty="0"/>
          </a:p>
        </p:txBody>
      </p:sp>
      <p:sp>
        <p:nvSpPr>
          <p:cNvPr id="6" name="Shape 3"/>
          <p:cNvSpPr/>
          <p:nvPr/>
        </p:nvSpPr>
        <p:spPr>
          <a:xfrm>
            <a:off x="685800" y="2331720"/>
            <a:ext cx="1252728" cy="512064"/>
          </a:xfrm>
          <a:prstGeom prst="roundRect">
            <a:avLst>
              <a:gd name="adj" fmla="val 21429"/>
            </a:avLst>
          </a:prstGeom>
          <a:solidFill>
            <a:srgbClr val="002454"/>
          </a:solidFill>
          <a:ln/>
        </p:spPr>
      </p:sp>
      <p:sp>
        <p:nvSpPr>
          <p:cNvPr id="7" name="Text 4"/>
          <p:cNvSpPr/>
          <p:nvPr/>
        </p:nvSpPr>
        <p:spPr>
          <a:xfrm>
            <a:off x="685800" y="2331720"/>
            <a:ext cx="125272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 min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2103120" y="2331720"/>
            <a:ext cx="4037076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2103120" y="2331720"/>
            <a:ext cx="403707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Individual · share optional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6304788" y="2331720"/>
            <a:ext cx="2446020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304788" y="2331720"/>
            <a:ext cx="24460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p. 221</a:t>
            </a:r>
            <a:endParaRPr lang="en-US" sz="2000" dirty="0"/>
          </a:p>
        </p:txBody>
      </p:sp>
      <p:sp>
        <p:nvSpPr>
          <p:cNvPr id="12" name="Shape 9"/>
          <p:cNvSpPr/>
          <p:nvPr/>
        </p:nvSpPr>
        <p:spPr>
          <a:xfrm>
            <a:off x="731520" y="3154680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3" name="Text 10"/>
          <p:cNvSpPr/>
          <p:nvPr/>
        </p:nvSpPr>
        <p:spPr>
          <a:xfrm>
            <a:off x="731520" y="315468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417320" y="3172968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Check strengths that fit.</a:t>
            </a:r>
            <a:endParaRPr lang="en-US" sz="2400" dirty="0"/>
          </a:p>
        </p:txBody>
      </p:sp>
      <p:sp>
        <p:nvSpPr>
          <p:cNvPr id="15" name="Shape 12"/>
          <p:cNvSpPr/>
          <p:nvPr/>
        </p:nvSpPr>
        <p:spPr>
          <a:xfrm>
            <a:off x="731520" y="3867912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6" name="Text 13"/>
          <p:cNvSpPr/>
          <p:nvPr/>
        </p:nvSpPr>
        <p:spPr>
          <a:xfrm>
            <a:off x="731520" y="386791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000" dirty="0"/>
          </a:p>
        </p:txBody>
      </p:sp>
      <p:sp>
        <p:nvSpPr>
          <p:cNvPr id="17" name="Text 14"/>
          <p:cNvSpPr/>
          <p:nvPr/>
        </p:nvSpPr>
        <p:spPr>
          <a:xfrm>
            <a:off x="1417320" y="3886200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 one skill to build.</a:t>
            </a:r>
            <a:endParaRPr lang="en-US" sz="2400" dirty="0"/>
          </a:p>
        </p:txBody>
      </p:sp>
      <p:sp>
        <p:nvSpPr>
          <p:cNvPr id="18" name="Shape 15"/>
          <p:cNvSpPr/>
          <p:nvPr/>
        </p:nvSpPr>
        <p:spPr>
          <a:xfrm>
            <a:off x="731520" y="4581144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9" name="Text 16"/>
          <p:cNvSpPr/>
          <p:nvPr/>
        </p:nvSpPr>
        <p:spPr>
          <a:xfrm>
            <a:off x="731520" y="4581144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2000" dirty="0"/>
          </a:p>
        </p:txBody>
      </p:sp>
      <p:sp>
        <p:nvSpPr>
          <p:cNvPr id="20" name="Text 17"/>
          <p:cNvSpPr/>
          <p:nvPr/>
        </p:nvSpPr>
        <p:spPr>
          <a:xfrm>
            <a:off x="1417320" y="4599432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Choose yes, maybe, or not right now.</a:t>
            </a:r>
            <a:endParaRPr lang="en-US" sz="2400" dirty="0"/>
          </a:p>
        </p:txBody>
      </p:sp>
      <p:sp>
        <p:nvSpPr>
          <p:cNvPr id="21" name="Shape 18"/>
          <p:cNvSpPr/>
          <p:nvPr/>
        </p:nvSpPr>
        <p:spPr>
          <a:xfrm>
            <a:off x="685800" y="5440680"/>
            <a:ext cx="10835640" cy="73152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685800" y="5440680"/>
            <a:ext cx="109728" cy="73152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3" name="Text 20"/>
          <p:cNvSpPr/>
          <p:nvPr/>
        </p:nvSpPr>
        <p:spPr>
          <a:xfrm>
            <a:off x="960120" y="5440680"/>
            <a:ext cx="10424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Done when: </a:t>
            </a: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Three strengths, two lines, and a reasoned fit answer.</a:t>
            </a:r>
            <a:endParaRPr lang="en-US" sz="2200" dirty="0"/>
          </a:p>
        </p:txBody>
      </p:sp>
      <p:sp>
        <p:nvSpPr>
          <p:cNvPr id="24" name="Shape 21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5" name="Shape 22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6" name="Text 23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8 · Dental Clinic and Lab · Unit 4</a:t>
            </a:r>
            <a:endParaRPr lang="en-US" sz="1200" dirty="0"/>
          </a:p>
        </p:txBody>
      </p:sp>
      <p:sp>
        <p:nvSpPr>
          <p:cNvPr id="27" name="Text 24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29</a:t>
            </a:r>
            <a:endParaRPr lang="en-US" sz="12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38360" y="548640"/>
            <a:ext cx="1783080" cy="1783080"/>
          </a:xfrm>
          <a:prstGeom prst="roundRect">
            <a:avLst>
              <a:gd name="adj" fmla="val 6154"/>
            </a:avLst>
          </a:prstGeom>
          <a:solidFill>
            <a:srgbClr val="E6F0F8"/>
          </a:solidFill>
          <a:ln/>
        </p:spPr>
      </p:sp>
      <p:pic>
        <p:nvPicPr>
          <p:cNvPr id="3" name="Image 0" descr="Activity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240" y="731520"/>
            <a:ext cx="1417320" cy="14173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5800" y="50292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Activity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8778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D4.2 Practical Factor Check</a:t>
            </a:r>
            <a:endParaRPr lang="en-US" sz="3600" dirty="0"/>
          </a:p>
        </p:txBody>
      </p:sp>
      <p:sp>
        <p:nvSpPr>
          <p:cNvPr id="6" name="Shape 3"/>
          <p:cNvSpPr/>
          <p:nvPr/>
        </p:nvSpPr>
        <p:spPr>
          <a:xfrm>
            <a:off x="685800" y="2331720"/>
            <a:ext cx="1252728" cy="512064"/>
          </a:xfrm>
          <a:prstGeom prst="roundRect">
            <a:avLst>
              <a:gd name="adj" fmla="val 21429"/>
            </a:avLst>
          </a:prstGeom>
          <a:solidFill>
            <a:srgbClr val="002454"/>
          </a:solidFill>
          <a:ln/>
        </p:spPr>
      </p:sp>
      <p:sp>
        <p:nvSpPr>
          <p:cNvPr id="7" name="Text 4"/>
          <p:cNvSpPr/>
          <p:nvPr/>
        </p:nvSpPr>
        <p:spPr>
          <a:xfrm>
            <a:off x="685800" y="2331720"/>
            <a:ext cx="125272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 min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2103120" y="2331720"/>
            <a:ext cx="4302252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2103120" y="2331720"/>
            <a:ext cx="430225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Individual · may stay private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6569964" y="2331720"/>
            <a:ext cx="2446020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569964" y="2331720"/>
            <a:ext cx="24460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p. 222</a:t>
            </a:r>
            <a:endParaRPr lang="en-US" sz="2000" dirty="0"/>
          </a:p>
        </p:txBody>
      </p:sp>
      <p:sp>
        <p:nvSpPr>
          <p:cNvPr id="12" name="Shape 9"/>
          <p:cNvSpPr/>
          <p:nvPr/>
        </p:nvSpPr>
        <p:spPr>
          <a:xfrm>
            <a:off x="731520" y="3154680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3" name="Text 10"/>
          <p:cNvSpPr/>
          <p:nvPr/>
        </p:nvSpPr>
        <p:spPr>
          <a:xfrm>
            <a:off x="731520" y="315468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417320" y="3172968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Mark every practical factor.</a:t>
            </a:r>
            <a:endParaRPr lang="en-US" sz="2400" dirty="0"/>
          </a:p>
        </p:txBody>
      </p:sp>
      <p:sp>
        <p:nvSpPr>
          <p:cNvPr id="15" name="Shape 12"/>
          <p:cNvSpPr/>
          <p:nvPr/>
        </p:nvSpPr>
        <p:spPr>
          <a:xfrm>
            <a:off x="731520" y="3867912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6" name="Text 13"/>
          <p:cNvSpPr/>
          <p:nvPr/>
        </p:nvSpPr>
        <p:spPr>
          <a:xfrm>
            <a:off x="731520" y="386791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000" dirty="0"/>
          </a:p>
        </p:txBody>
      </p:sp>
      <p:sp>
        <p:nvSpPr>
          <p:cNvPr id="17" name="Text 14"/>
          <p:cNvSpPr/>
          <p:nvPr/>
        </p:nvSpPr>
        <p:spPr>
          <a:xfrm>
            <a:off x="1417320" y="3886200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 one factor to learn about.</a:t>
            </a:r>
            <a:endParaRPr lang="en-US" sz="2400" dirty="0"/>
          </a:p>
        </p:txBody>
      </p:sp>
      <p:sp>
        <p:nvSpPr>
          <p:cNvPr id="18" name="Shape 15"/>
          <p:cNvSpPr/>
          <p:nvPr/>
        </p:nvSpPr>
        <p:spPr>
          <a:xfrm>
            <a:off x="731520" y="4581144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9" name="Text 16"/>
          <p:cNvSpPr/>
          <p:nvPr/>
        </p:nvSpPr>
        <p:spPr>
          <a:xfrm>
            <a:off x="731520" y="4581144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2000" dirty="0"/>
          </a:p>
        </p:txBody>
      </p:sp>
      <p:sp>
        <p:nvSpPr>
          <p:cNvPr id="20" name="Text 17"/>
          <p:cNvSpPr/>
          <p:nvPr/>
        </p:nvSpPr>
        <p:spPr>
          <a:xfrm>
            <a:off x="1417320" y="4599432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 one person or place to ask.</a:t>
            </a:r>
            <a:endParaRPr lang="en-US" sz="2400" dirty="0"/>
          </a:p>
        </p:txBody>
      </p:sp>
      <p:sp>
        <p:nvSpPr>
          <p:cNvPr id="21" name="Shape 18"/>
          <p:cNvSpPr/>
          <p:nvPr/>
        </p:nvSpPr>
        <p:spPr>
          <a:xfrm>
            <a:off x="685800" y="5440680"/>
            <a:ext cx="10835640" cy="73152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685800" y="5440680"/>
            <a:ext cx="109728" cy="73152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3" name="Text 20"/>
          <p:cNvSpPr/>
          <p:nvPr/>
        </p:nvSpPr>
        <p:spPr>
          <a:xfrm>
            <a:off x="960120" y="5440680"/>
            <a:ext cx="10424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Done when: </a:t>
            </a: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Every row is marked; one factor and one source are named.</a:t>
            </a:r>
            <a:endParaRPr lang="en-US" sz="2200" dirty="0"/>
          </a:p>
        </p:txBody>
      </p:sp>
      <p:sp>
        <p:nvSpPr>
          <p:cNvPr id="24" name="Shape 21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5" name="Shape 22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6" name="Text 23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8 · Dental Clinic and Lab · Unit 4</a:t>
            </a:r>
            <a:endParaRPr lang="en-US" sz="1200" dirty="0"/>
          </a:p>
        </p:txBody>
      </p:sp>
      <p:sp>
        <p:nvSpPr>
          <p:cNvPr id="27" name="Text 24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30</a:t>
            </a:r>
            <a:endParaRPr lang="en-US" sz="12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38360" y="548640"/>
            <a:ext cx="1783080" cy="1783080"/>
          </a:xfrm>
          <a:prstGeom prst="roundRect">
            <a:avLst>
              <a:gd name="adj" fmla="val 6154"/>
            </a:avLst>
          </a:prstGeom>
          <a:solidFill>
            <a:srgbClr val="E6F0F8"/>
          </a:solidFill>
          <a:ln/>
        </p:spPr>
      </p:sp>
      <p:pic>
        <p:nvPicPr>
          <p:cNvPr id="3" name="Image 0" descr="Activity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240" y="731520"/>
            <a:ext cx="1417320" cy="14173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5800" y="50292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Activity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8778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D4.3 Career Passport and Next-Step Planner</a:t>
            </a:r>
            <a:endParaRPr lang="en-US" sz="3600" dirty="0"/>
          </a:p>
        </p:txBody>
      </p:sp>
      <p:sp>
        <p:nvSpPr>
          <p:cNvPr id="6" name="Shape 3"/>
          <p:cNvSpPr/>
          <p:nvPr/>
        </p:nvSpPr>
        <p:spPr>
          <a:xfrm>
            <a:off x="685800" y="2331720"/>
            <a:ext cx="1252728" cy="512064"/>
          </a:xfrm>
          <a:prstGeom prst="roundRect">
            <a:avLst>
              <a:gd name="adj" fmla="val 21429"/>
            </a:avLst>
          </a:prstGeom>
          <a:solidFill>
            <a:srgbClr val="002454"/>
          </a:solidFill>
          <a:ln/>
        </p:spPr>
      </p:sp>
      <p:sp>
        <p:nvSpPr>
          <p:cNvPr id="7" name="Text 4"/>
          <p:cNvSpPr/>
          <p:nvPr/>
        </p:nvSpPr>
        <p:spPr>
          <a:xfrm>
            <a:off x="685800" y="2331720"/>
            <a:ext cx="125272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17 min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2103120" y="2331720"/>
            <a:ext cx="2843784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2103120" y="2331720"/>
            <a:ext cx="284378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Individual writing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5111496" y="2331720"/>
            <a:ext cx="2446020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111496" y="2331720"/>
            <a:ext cx="24460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p. 224</a:t>
            </a:r>
            <a:endParaRPr lang="en-US" sz="2000" dirty="0"/>
          </a:p>
        </p:txBody>
      </p:sp>
      <p:sp>
        <p:nvSpPr>
          <p:cNvPr id="12" name="Shape 9"/>
          <p:cNvSpPr/>
          <p:nvPr/>
        </p:nvSpPr>
        <p:spPr>
          <a:xfrm>
            <a:off x="731520" y="3154680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3" name="Text 10"/>
          <p:cNvSpPr/>
          <p:nvPr/>
        </p:nvSpPr>
        <p:spPr>
          <a:xfrm>
            <a:off x="731520" y="315468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417320" y="3172968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Write one fact to verify.</a:t>
            </a:r>
            <a:endParaRPr lang="en-US" sz="2400" dirty="0"/>
          </a:p>
        </p:txBody>
      </p:sp>
      <p:sp>
        <p:nvSpPr>
          <p:cNvPr id="15" name="Shape 12"/>
          <p:cNvSpPr/>
          <p:nvPr/>
        </p:nvSpPr>
        <p:spPr>
          <a:xfrm>
            <a:off x="731520" y="3867912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6" name="Text 13"/>
          <p:cNvSpPr/>
          <p:nvPr/>
        </p:nvSpPr>
        <p:spPr>
          <a:xfrm>
            <a:off x="731520" y="386791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000" dirty="0"/>
          </a:p>
        </p:txBody>
      </p:sp>
      <p:sp>
        <p:nvSpPr>
          <p:cNvPr id="17" name="Text 14"/>
          <p:cNvSpPr/>
          <p:nvPr/>
        </p:nvSpPr>
        <p:spPr>
          <a:xfrm>
            <a:off x="1417320" y="3886200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Choose one next step.</a:t>
            </a:r>
            <a:endParaRPr lang="en-US" sz="2400" dirty="0"/>
          </a:p>
        </p:txBody>
      </p:sp>
      <p:sp>
        <p:nvSpPr>
          <p:cNvPr id="18" name="Shape 15"/>
          <p:cNvSpPr/>
          <p:nvPr/>
        </p:nvSpPr>
        <p:spPr>
          <a:xfrm>
            <a:off x="731520" y="4581144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9" name="Text 16"/>
          <p:cNvSpPr/>
          <p:nvPr/>
        </p:nvSpPr>
        <p:spPr>
          <a:xfrm>
            <a:off x="731520" y="4581144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2000" dirty="0"/>
          </a:p>
        </p:txBody>
      </p:sp>
      <p:sp>
        <p:nvSpPr>
          <p:cNvPr id="20" name="Text 17"/>
          <p:cNvSpPr/>
          <p:nvPr/>
        </p:nvSpPr>
        <p:spPr>
          <a:xfrm>
            <a:off x="1417320" y="4599432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 one trusted person or source.</a:t>
            </a:r>
            <a:endParaRPr lang="en-US" sz="2400" dirty="0"/>
          </a:p>
        </p:txBody>
      </p:sp>
      <p:sp>
        <p:nvSpPr>
          <p:cNvPr id="21" name="Shape 18"/>
          <p:cNvSpPr/>
          <p:nvPr/>
        </p:nvSpPr>
        <p:spPr>
          <a:xfrm>
            <a:off x="685800" y="5440680"/>
            <a:ext cx="10835640" cy="73152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685800" y="5440680"/>
            <a:ext cx="109728" cy="73152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3" name="Text 20"/>
          <p:cNvSpPr/>
          <p:nvPr/>
        </p:nvSpPr>
        <p:spPr>
          <a:xfrm>
            <a:off x="960120" y="5440680"/>
            <a:ext cx="10424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Done when: </a:t>
            </a: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fact, one next step, and one source are written.</a:t>
            </a:r>
            <a:endParaRPr lang="en-US" sz="2200" dirty="0"/>
          </a:p>
        </p:txBody>
      </p:sp>
      <p:sp>
        <p:nvSpPr>
          <p:cNvPr id="24" name="Shape 21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5" name="Shape 22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6" name="Text 23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8 · Dental Clinic and Lab · Unit 4</a:t>
            </a:r>
            <a:endParaRPr lang="en-US" sz="1200" dirty="0"/>
          </a:p>
        </p:txBody>
      </p:sp>
      <p:sp>
        <p:nvSpPr>
          <p:cNvPr id="27" name="Text 24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31</a:t>
            </a:r>
            <a:endParaRPr lang="en-US" sz="12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38360" y="548640"/>
            <a:ext cx="1783080" cy="1783080"/>
          </a:xfrm>
          <a:prstGeom prst="roundRect">
            <a:avLst>
              <a:gd name="adj" fmla="val 6154"/>
            </a:avLst>
          </a:prstGeom>
          <a:solidFill>
            <a:srgbClr val="E6F0F8"/>
          </a:solidFill>
          <a:ln/>
        </p:spPr>
      </p:sp>
      <p:pic>
        <p:nvPicPr>
          <p:cNvPr id="3" name="Image 0" descr="Exit ticket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240" y="731520"/>
            <a:ext cx="1417320" cy="14173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5800" y="50292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Unit 4 exit ticket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8778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Before you go</a:t>
            </a:r>
            <a:endParaRPr lang="en-US" sz="4000" dirty="0"/>
          </a:p>
        </p:txBody>
      </p:sp>
      <p:sp>
        <p:nvSpPr>
          <p:cNvPr id="6" name="Shape 3"/>
          <p:cNvSpPr/>
          <p:nvPr/>
        </p:nvSpPr>
        <p:spPr>
          <a:xfrm>
            <a:off x="685800" y="1828800"/>
            <a:ext cx="1120140" cy="512064"/>
          </a:xfrm>
          <a:prstGeom prst="roundRect">
            <a:avLst>
              <a:gd name="adj" fmla="val 21429"/>
            </a:avLst>
          </a:prstGeom>
          <a:solidFill>
            <a:srgbClr val="002454"/>
          </a:solidFill>
          <a:ln/>
        </p:spPr>
      </p:sp>
      <p:sp>
        <p:nvSpPr>
          <p:cNvPr id="7" name="Text 4"/>
          <p:cNvSpPr/>
          <p:nvPr/>
        </p:nvSpPr>
        <p:spPr>
          <a:xfrm>
            <a:off x="685800" y="1828800"/>
            <a:ext cx="11201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min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1970532" y="1828800"/>
            <a:ext cx="2446020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970532" y="1828800"/>
            <a:ext cx="24460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p. 227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685800" y="2743200"/>
            <a:ext cx="5303520" cy="27432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85800" y="2743200"/>
            <a:ext cx="5303520" cy="128016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2" name="Text 9"/>
          <p:cNvSpPr/>
          <p:nvPr/>
        </p:nvSpPr>
        <p:spPr>
          <a:xfrm>
            <a:off x="960120" y="30632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800" dirty="0"/>
          </a:p>
        </p:txBody>
      </p:sp>
      <p:sp>
        <p:nvSpPr>
          <p:cNvPr id="13" name="Text 10"/>
          <p:cNvSpPr/>
          <p:nvPr/>
        </p:nvSpPr>
        <p:spPr>
          <a:xfrm>
            <a:off x="1554480" y="3090672"/>
            <a:ext cx="42062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action I will take next, and how it connects to my D4.1 fit answer.</a:t>
            </a:r>
            <a:endParaRPr lang="en-US" sz="2400" dirty="0"/>
          </a:p>
        </p:txBody>
      </p:sp>
      <p:sp>
        <p:nvSpPr>
          <p:cNvPr id="14" name="Shape 11"/>
          <p:cNvSpPr/>
          <p:nvPr/>
        </p:nvSpPr>
        <p:spPr>
          <a:xfrm>
            <a:off x="6217920" y="2743200"/>
            <a:ext cx="5303520" cy="27432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6217920" y="2743200"/>
            <a:ext cx="5303520" cy="128016"/>
          </a:xfrm>
          <a:prstGeom prst="rect">
            <a:avLst/>
          </a:prstGeom>
          <a:solidFill>
            <a:srgbClr val="7BAED4"/>
          </a:solidFill>
          <a:ln/>
        </p:spPr>
      </p:sp>
      <p:sp>
        <p:nvSpPr>
          <p:cNvPr id="16" name="Text 13"/>
          <p:cNvSpPr/>
          <p:nvPr/>
        </p:nvSpPr>
        <p:spPr>
          <a:xfrm>
            <a:off x="6492240" y="30632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800" dirty="0"/>
          </a:p>
        </p:txBody>
      </p:sp>
      <p:sp>
        <p:nvSpPr>
          <p:cNvPr id="17" name="Text 14"/>
          <p:cNvSpPr/>
          <p:nvPr/>
        </p:nvSpPr>
        <p:spPr>
          <a:xfrm>
            <a:off x="7086600" y="3090672"/>
            <a:ext cx="42062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trusted source I will use.</a:t>
            </a:r>
            <a:endParaRPr lang="en-US" sz="2400" dirty="0"/>
          </a:p>
        </p:txBody>
      </p:sp>
      <p:sp>
        <p:nvSpPr>
          <p:cNvPr id="18" name="Shape 15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9" name="Shape 16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0" name="Text 17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8 · Dental Clinic and Lab · Unit 4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32</a:t>
            </a:r>
            <a:endParaRPr lang="en-US" sz="12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areTown illustrated map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09360" y="1447800"/>
            <a:ext cx="5257800" cy="35052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85800" y="50292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Next stop</a:t>
            </a:r>
            <a:endParaRPr lang="en-US" sz="2000" dirty="0"/>
          </a:p>
        </p:txBody>
      </p:sp>
      <p:sp>
        <p:nvSpPr>
          <p:cNvPr id="4" name="Text 1"/>
          <p:cNvSpPr/>
          <p:nvPr/>
        </p:nvSpPr>
        <p:spPr>
          <a:xfrm>
            <a:off x="685800" y="914400"/>
            <a:ext cx="539496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Trust is built before the chair.</a:t>
            </a:r>
            <a:endParaRPr lang="en-US" sz="3600" dirty="0"/>
          </a:p>
        </p:txBody>
      </p:sp>
      <p:sp>
        <p:nvSpPr>
          <p:cNvPr id="5" name="Text 2"/>
          <p:cNvSpPr/>
          <p:nvPr/>
        </p:nvSpPr>
        <p:spPr>
          <a:xfrm>
            <a:off x="685800" y="3063240"/>
            <a:ext cx="53035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Keep exploring Dental Health Technology, compare it with another stop, or choose a new one.</a:t>
            </a:r>
            <a:endParaRPr lang="en-US" sz="2400" dirty="0"/>
          </a:p>
        </p:txBody>
      </p:sp>
      <p:pic>
        <p:nvPicPr>
          <p:cNvPr id="6" name="Image 1" descr="Stop stamp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4876800"/>
            <a:ext cx="1371600" cy="762000"/>
          </a:xfrm>
          <a:prstGeom prst="rect">
            <a:avLst/>
          </a:prstGeom>
        </p:spPr>
      </p:pic>
      <p:sp>
        <p:nvSpPr>
          <p:cNvPr id="7" name="Shape 3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8" name="Shape 4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9" name="Text 5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8 · Dental Clinic and Lab · Unit 4</a:t>
            </a:r>
            <a:endParaRPr lang="en-US" sz="1200" dirty="0"/>
          </a:p>
        </p:txBody>
      </p:sp>
      <p:sp>
        <p:nvSpPr>
          <p:cNvPr id="10" name="Text 6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33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33</Slides>
  <Notes>33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</vt:vector>
  </TitlesOfParts>
  <Company>Teamsters Local 1932 Training Center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Dental Health Technology Pathway Student Learning Deck</dc:title>
  <dc:subject>CareTown Module 8: Dental Clinic and Lab</dc:subject>
  <dc:creator>CareTown Healthcare Career Exploration</dc:creator>
  <cp:lastModifiedBy>CareTown Healthcare Career Exploration</cp:lastModifiedBy>
  <cp:revision>1</cp:revision>
  <dcterms:created xsi:type="dcterms:W3CDTF">2026-10-10T05:45:15Z</dcterms:created>
  <dcterms:modified xsi:type="dcterms:W3CDTF">2026-10-10T05:45:15Z</dcterms:modified>
</cp:coreProperties>
</file>